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89" r:id="rId2"/>
  </p:sldMasterIdLst>
  <p:notesMasterIdLst>
    <p:notesMasterId r:id="rId44"/>
  </p:notesMasterIdLst>
  <p:sldIdLst>
    <p:sldId id="256" r:id="rId3"/>
    <p:sldId id="275" r:id="rId4"/>
    <p:sldId id="276" r:id="rId5"/>
    <p:sldId id="285" r:id="rId6"/>
    <p:sldId id="257" r:id="rId7"/>
    <p:sldId id="286" r:id="rId8"/>
    <p:sldId id="279" r:id="rId9"/>
    <p:sldId id="280" r:id="rId10"/>
    <p:sldId id="281" r:id="rId11"/>
    <p:sldId id="282" r:id="rId12"/>
    <p:sldId id="283" r:id="rId13"/>
    <p:sldId id="284" r:id="rId14"/>
    <p:sldId id="278" r:id="rId15"/>
    <p:sldId id="320" r:id="rId16"/>
    <p:sldId id="321" r:id="rId17"/>
    <p:sldId id="323" r:id="rId18"/>
    <p:sldId id="272" r:id="rId19"/>
    <p:sldId id="271" r:id="rId20"/>
    <p:sldId id="259" r:id="rId21"/>
    <p:sldId id="260" r:id="rId22"/>
    <p:sldId id="261" r:id="rId23"/>
    <p:sldId id="262" r:id="rId24"/>
    <p:sldId id="263" r:id="rId25"/>
    <p:sldId id="264" r:id="rId26"/>
    <p:sldId id="258" r:id="rId27"/>
    <p:sldId id="265" r:id="rId28"/>
    <p:sldId id="376" r:id="rId29"/>
    <p:sldId id="377" r:id="rId30"/>
    <p:sldId id="378" r:id="rId31"/>
    <p:sldId id="379" r:id="rId32"/>
    <p:sldId id="380" r:id="rId33"/>
    <p:sldId id="381" r:id="rId34"/>
    <p:sldId id="382" r:id="rId35"/>
    <p:sldId id="383" r:id="rId36"/>
    <p:sldId id="384" r:id="rId37"/>
    <p:sldId id="385" r:id="rId38"/>
    <p:sldId id="386" r:id="rId39"/>
    <p:sldId id="387" r:id="rId40"/>
    <p:sldId id="388" r:id="rId41"/>
    <p:sldId id="389" r:id="rId42"/>
    <p:sldId id="39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1" autoAdjust="0"/>
    <p:restoredTop sz="94660"/>
  </p:normalViewPr>
  <p:slideViewPr>
    <p:cSldViewPr snapToGrid="0">
      <p:cViewPr>
        <p:scale>
          <a:sx n="91" d="100"/>
          <a:sy n="91" d="100"/>
        </p:scale>
        <p:origin x="-110"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axId val="256702720"/>
        <c:axId val="256847872"/>
      </c:barChart>
      <c:catAx>
        <c:axId val="256702720"/>
        <c:scaling>
          <c:orientation val="minMax"/>
        </c:scaling>
        <c:delete val="0"/>
        <c:axPos val="b"/>
        <c:numFmt formatCode="General" sourceLinked="0"/>
        <c:majorTickMark val="none"/>
        <c:minorTickMark val="none"/>
        <c:tickLblPos val="nextTo"/>
        <c:crossAx val="256847872"/>
        <c:crosses val="autoZero"/>
        <c:auto val="1"/>
        <c:lblAlgn val="ctr"/>
        <c:lblOffset val="100"/>
        <c:noMultiLvlLbl val="0"/>
      </c:catAx>
      <c:valAx>
        <c:axId val="256847872"/>
        <c:scaling>
          <c:orientation val="minMax"/>
        </c:scaling>
        <c:delete val="0"/>
        <c:axPos val="l"/>
        <c:numFmt formatCode="General" sourceLinked="1"/>
        <c:majorTickMark val="none"/>
        <c:minorTickMark val="none"/>
        <c:tickLblPos val="nextTo"/>
        <c:crossAx val="25670272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4905725065616769"/>
          <c:y val="0.13829787234042562"/>
        </c:manualLayout>
      </c:layout>
      <c:overlay val="0"/>
    </c:title>
    <c:autoTitleDeleted val="0"/>
    <c:plotArea>
      <c:layout/>
      <c:pieChart>
        <c:varyColors val="1"/>
        <c:ser>
          <c:idx val="0"/>
          <c:order val="0"/>
          <c:tx>
            <c:strRef>
              <c:f>Sheet1!$B$1</c:f>
              <c:strCache>
                <c:ptCount val="1"/>
                <c:pt idx="0">
                  <c:v>Sales</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8.2000000000000011</c:v>
                </c:pt>
                <c:pt idx="1">
                  <c:v>3.2</c:v>
                </c:pt>
                <c:pt idx="2">
                  <c:v>1.4</c:v>
                </c:pt>
                <c:pt idx="3">
                  <c:v>1.2</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3113CD-1AE3-4601-A470-CA85850737B4}" type="doc">
      <dgm:prSet loTypeId="urn:microsoft.com/office/officeart/2005/8/layout/hierarchy2" loCatId="hierarchy" qsTypeId="urn:microsoft.com/office/officeart/2005/8/quickstyle/3d4" qsCatId="3D" csTypeId="urn:microsoft.com/office/officeart/2005/8/colors/accent1_2" csCatId="accent1" phldr="1"/>
      <dgm:spPr/>
      <dgm:t>
        <a:bodyPr/>
        <a:lstStyle/>
        <a:p>
          <a:endParaRPr lang="en-US"/>
        </a:p>
      </dgm:t>
    </dgm:pt>
    <dgm:pt modelId="{27294C31-51A3-46BC-AAE0-6AE0A96EEB2F}">
      <dgm:prSet phldrT="[Text]" custT="1"/>
      <dgm:spPr/>
      <dgm:t>
        <a:bodyPr/>
        <a:lstStyle/>
        <a:p>
          <a:r>
            <a:rPr lang="en-US" sz="1800" b="1" dirty="0" smtClean="0">
              <a:latin typeface="Times New Roman" pitchFamily="18" charset="0"/>
              <a:cs typeface="Times New Roman" pitchFamily="18" charset="0"/>
            </a:rPr>
            <a:t>Survey can be categorized as</a:t>
          </a:r>
          <a:endParaRPr lang="en-US" sz="1800" b="1" dirty="0">
            <a:latin typeface="Times New Roman" pitchFamily="18" charset="0"/>
            <a:cs typeface="Times New Roman" pitchFamily="18" charset="0"/>
          </a:endParaRPr>
        </a:p>
      </dgm:t>
    </dgm:pt>
    <dgm:pt modelId="{B5818F85-81D0-4F39-80E7-3FBA7591E009}" type="parTrans" cxnId="{B10B827E-86C8-466D-87DF-79D325293D15}">
      <dgm:prSet/>
      <dgm:spPr/>
      <dgm:t>
        <a:bodyPr/>
        <a:lstStyle/>
        <a:p>
          <a:endParaRPr lang="en-US"/>
        </a:p>
      </dgm:t>
    </dgm:pt>
    <dgm:pt modelId="{2B3C5709-5C61-488A-A2C8-90804E505E7F}" type="sibTrans" cxnId="{B10B827E-86C8-466D-87DF-79D325293D15}">
      <dgm:prSet/>
      <dgm:spPr/>
      <dgm:t>
        <a:bodyPr/>
        <a:lstStyle/>
        <a:p>
          <a:endParaRPr lang="en-US"/>
        </a:p>
      </dgm:t>
    </dgm:pt>
    <dgm:pt modelId="{350BA267-001A-4EAC-AA9A-397A16EB80C8}">
      <dgm:prSet phldrT="[Text]"/>
      <dgm:spPr/>
      <dgm:t>
        <a:bodyPr/>
        <a:lstStyle/>
        <a:p>
          <a:r>
            <a:rPr lang="en-US" b="1" dirty="0" smtClean="0"/>
            <a:t>Cross-sectional</a:t>
          </a:r>
          <a:endParaRPr lang="en-US" b="1" dirty="0"/>
        </a:p>
      </dgm:t>
    </dgm:pt>
    <dgm:pt modelId="{2BC106B2-7E13-4F6B-A4A0-0316099C05F5}" type="parTrans" cxnId="{59B9B915-79CA-467D-8C63-2F593E81AEDB}">
      <dgm:prSet/>
      <dgm:spPr/>
      <dgm:t>
        <a:bodyPr/>
        <a:lstStyle/>
        <a:p>
          <a:endParaRPr lang="en-US"/>
        </a:p>
      </dgm:t>
    </dgm:pt>
    <dgm:pt modelId="{B76BE4F8-A8C3-40FD-89BF-6F0AD8FC39D0}" type="sibTrans" cxnId="{59B9B915-79CA-467D-8C63-2F593E81AEDB}">
      <dgm:prSet/>
      <dgm:spPr/>
      <dgm:t>
        <a:bodyPr/>
        <a:lstStyle/>
        <a:p>
          <a:endParaRPr lang="en-US"/>
        </a:p>
      </dgm:t>
    </dgm:pt>
    <dgm:pt modelId="{3CAB3864-1792-4B8E-84B1-6B73A76F8FC1}">
      <dgm:prSet phldrT="[Text]"/>
      <dgm:spPr/>
      <dgm:t>
        <a:bodyPr/>
        <a:lstStyle/>
        <a:p>
          <a:r>
            <a:rPr lang="en-US" dirty="0" smtClean="0"/>
            <a:t>point in time  Collects data at one </a:t>
          </a:r>
          <a:endParaRPr lang="en-US" dirty="0"/>
        </a:p>
      </dgm:t>
    </dgm:pt>
    <dgm:pt modelId="{76025EB9-3954-46C0-BB4C-AA31A23CE48F}" type="parTrans" cxnId="{B5D5F411-D155-4489-AAD5-8F7DB5C05FF0}">
      <dgm:prSet/>
      <dgm:spPr/>
      <dgm:t>
        <a:bodyPr/>
        <a:lstStyle/>
        <a:p>
          <a:endParaRPr lang="en-US"/>
        </a:p>
      </dgm:t>
    </dgm:pt>
    <dgm:pt modelId="{91107DC4-BD7B-4C35-A63D-A05EAABC66D9}" type="sibTrans" cxnId="{B5D5F411-D155-4489-AAD5-8F7DB5C05FF0}">
      <dgm:prSet/>
      <dgm:spPr/>
      <dgm:t>
        <a:bodyPr/>
        <a:lstStyle/>
        <a:p>
          <a:endParaRPr lang="en-US"/>
        </a:p>
      </dgm:t>
    </dgm:pt>
    <dgm:pt modelId="{D1792135-D380-48B9-B930-7AAAF667A6ED}">
      <dgm:prSet phldrT="[Text]"/>
      <dgm:spPr/>
      <dgm:t>
        <a:bodyPr/>
        <a:lstStyle/>
        <a:p>
          <a:r>
            <a:rPr lang="en-US" b="1" dirty="0" smtClean="0">
              <a:latin typeface="Times New Roman" pitchFamily="18" charset="0"/>
              <a:cs typeface="Times New Roman" pitchFamily="18" charset="0"/>
            </a:rPr>
            <a:t>Longitudinal</a:t>
          </a:r>
          <a:endParaRPr lang="en-US" b="1" dirty="0">
            <a:latin typeface="Times New Roman" pitchFamily="18" charset="0"/>
            <a:cs typeface="Times New Roman" pitchFamily="18" charset="0"/>
          </a:endParaRPr>
        </a:p>
      </dgm:t>
    </dgm:pt>
    <dgm:pt modelId="{E6533A39-FEF5-4284-813E-1781A41BCA46}" type="parTrans" cxnId="{23D66CD7-D7E4-49D0-BE57-DF4CED4B9EE6}">
      <dgm:prSet/>
      <dgm:spPr/>
      <dgm:t>
        <a:bodyPr/>
        <a:lstStyle/>
        <a:p>
          <a:endParaRPr lang="en-US"/>
        </a:p>
      </dgm:t>
    </dgm:pt>
    <dgm:pt modelId="{EFBE96DC-8BF6-43B4-AD01-5F20E8B51745}" type="sibTrans" cxnId="{23D66CD7-D7E4-49D0-BE57-DF4CED4B9EE6}">
      <dgm:prSet/>
      <dgm:spPr/>
      <dgm:t>
        <a:bodyPr/>
        <a:lstStyle/>
        <a:p>
          <a:endParaRPr lang="en-US"/>
        </a:p>
      </dgm:t>
    </dgm:pt>
    <dgm:pt modelId="{4F4E42D0-553B-409E-BE2C-ECA9053A2DCE}">
      <dgm:prSet phldrT="[Text]"/>
      <dgm:spPr/>
      <dgm:t>
        <a:bodyPr/>
        <a:lstStyle/>
        <a:p>
          <a:r>
            <a:rPr lang="en-US" dirty="0" smtClean="0"/>
            <a:t>Collects data at more than one time to measure growth or change</a:t>
          </a:r>
          <a:endParaRPr lang="en-US" dirty="0"/>
        </a:p>
      </dgm:t>
    </dgm:pt>
    <dgm:pt modelId="{E103D446-A7C5-42FF-95C3-8BCBB310C65C}" type="parTrans" cxnId="{0ACE56D7-880B-45F0-8788-16E8ED2AC233}">
      <dgm:prSet/>
      <dgm:spPr/>
      <dgm:t>
        <a:bodyPr/>
        <a:lstStyle/>
        <a:p>
          <a:endParaRPr lang="en-US"/>
        </a:p>
      </dgm:t>
    </dgm:pt>
    <dgm:pt modelId="{BF2AD268-75EE-47EE-8642-AE402C272D97}" type="sibTrans" cxnId="{0ACE56D7-880B-45F0-8788-16E8ED2AC233}">
      <dgm:prSet/>
      <dgm:spPr/>
      <dgm:t>
        <a:bodyPr/>
        <a:lstStyle/>
        <a:p>
          <a:endParaRPr lang="en-US"/>
        </a:p>
      </dgm:t>
    </dgm:pt>
    <dgm:pt modelId="{F41B284D-04EC-416D-B28E-42B266585C97}" type="pres">
      <dgm:prSet presAssocID="{373113CD-1AE3-4601-A470-CA85850737B4}" presName="diagram" presStyleCnt="0">
        <dgm:presLayoutVars>
          <dgm:chPref val="1"/>
          <dgm:dir/>
          <dgm:animOne val="branch"/>
          <dgm:animLvl val="lvl"/>
          <dgm:resizeHandles val="exact"/>
        </dgm:presLayoutVars>
      </dgm:prSet>
      <dgm:spPr/>
      <dgm:t>
        <a:bodyPr/>
        <a:lstStyle/>
        <a:p>
          <a:endParaRPr lang="en-US"/>
        </a:p>
      </dgm:t>
    </dgm:pt>
    <dgm:pt modelId="{EB68764A-6935-4C81-9F3B-813D34B75B05}" type="pres">
      <dgm:prSet presAssocID="{27294C31-51A3-46BC-AAE0-6AE0A96EEB2F}" presName="root1" presStyleCnt="0"/>
      <dgm:spPr/>
      <dgm:t>
        <a:bodyPr/>
        <a:lstStyle/>
        <a:p>
          <a:endParaRPr lang="en-US"/>
        </a:p>
      </dgm:t>
    </dgm:pt>
    <dgm:pt modelId="{155642CC-8648-4DA7-B8D5-79B29F39D103}" type="pres">
      <dgm:prSet presAssocID="{27294C31-51A3-46BC-AAE0-6AE0A96EEB2F}" presName="LevelOneTextNode" presStyleLbl="node0" presStyleIdx="0" presStyleCnt="1" custLinFactNeighborX="10007" custLinFactNeighborY="-59902">
        <dgm:presLayoutVars>
          <dgm:chPref val="3"/>
        </dgm:presLayoutVars>
      </dgm:prSet>
      <dgm:spPr/>
      <dgm:t>
        <a:bodyPr/>
        <a:lstStyle/>
        <a:p>
          <a:endParaRPr lang="en-US"/>
        </a:p>
      </dgm:t>
    </dgm:pt>
    <dgm:pt modelId="{EB09922A-631E-4021-BEF4-CEC03E1C92E3}" type="pres">
      <dgm:prSet presAssocID="{27294C31-51A3-46BC-AAE0-6AE0A96EEB2F}" presName="level2hierChild" presStyleCnt="0"/>
      <dgm:spPr/>
      <dgm:t>
        <a:bodyPr/>
        <a:lstStyle/>
        <a:p>
          <a:endParaRPr lang="en-US"/>
        </a:p>
      </dgm:t>
    </dgm:pt>
    <dgm:pt modelId="{881B5279-30BF-423B-BF41-096D25F2E527}" type="pres">
      <dgm:prSet presAssocID="{2BC106B2-7E13-4F6B-A4A0-0316099C05F5}" presName="conn2-1" presStyleLbl="parChTrans1D2" presStyleIdx="0" presStyleCnt="2"/>
      <dgm:spPr/>
      <dgm:t>
        <a:bodyPr/>
        <a:lstStyle/>
        <a:p>
          <a:endParaRPr lang="en-US"/>
        </a:p>
      </dgm:t>
    </dgm:pt>
    <dgm:pt modelId="{140A5446-FC94-4A5C-B65B-366F84B46F6E}" type="pres">
      <dgm:prSet presAssocID="{2BC106B2-7E13-4F6B-A4A0-0316099C05F5}" presName="connTx" presStyleLbl="parChTrans1D2" presStyleIdx="0" presStyleCnt="2"/>
      <dgm:spPr/>
      <dgm:t>
        <a:bodyPr/>
        <a:lstStyle/>
        <a:p>
          <a:endParaRPr lang="en-US"/>
        </a:p>
      </dgm:t>
    </dgm:pt>
    <dgm:pt modelId="{3E3EECBC-86BA-43F5-84F4-B3762307C84E}" type="pres">
      <dgm:prSet presAssocID="{350BA267-001A-4EAC-AA9A-397A16EB80C8}" presName="root2" presStyleCnt="0"/>
      <dgm:spPr/>
      <dgm:t>
        <a:bodyPr/>
        <a:lstStyle/>
        <a:p>
          <a:endParaRPr lang="en-US"/>
        </a:p>
      </dgm:t>
    </dgm:pt>
    <dgm:pt modelId="{B74CFCF7-AD5A-4D0D-A9BC-4A047A03D04F}" type="pres">
      <dgm:prSet presAssocID="{350BA267-001A-4EAC-AA9A-397A16EB80C8}" presName="LevelTwoTextNode" presStyleLbl="node2" presStyleIdx="0" presStyleCnt="2" custLinFactNeighborX="-2148" custLinFactNeighborY="-83147">
        <dgm:presLayoutVars>
          <dgm:chPref val="3"/>
        </dgm:presLayoutVars>
      </dgm:prSet>
      <dgm:spPr/>
      <dgm:t>
        <a:bodyPr/>
        <a:lstStyle/>
        <a:p>
          <a:endParaRPr lang="en-US"/>
        </a:p>
      </dgm:t>
    </dgm:pt>
    <dgm:pt modelId="{E3766DD3-63B0-4B72-8D36-C45ADD955A48}" type="pres">
      <dgm:prSet presAssocID="{350BA267-001A-4EAC-AA9A-397A16EB80C8}" presName="level3hierChild" presStyleCnt="0"/>
      <dgm:spPr/>
      <dgm:t>
        <a:bodyPr/>
        <a:lstStyle/>
        <a:p>
          <a:endParaRPr lang="en-US"/>
        </a:p>
      </dgm:t>
    </dgm:pt>
    <dgm:pt modelId="{56B92243-8CF9-4F3C-B7A3-4BD9A83B31CB}" type="pres">
      <dgm:prSet presAssocID="{76025EB9-3954-46C0-BB4C-AA31A23CE48F}" presName="conn2-1" presStyleLbl="parChTrans1D3" presStyleIdx="0" presStyleCnt="2"/>
      <dgm:spPr/>
      <dgm:t>
        <a:bodyPr/>
        <a:lstStyle/>
        <a:p>
          <a:endParaRPr lang="en-US"/>
        </a:p>
      </dgm:t>
    </dgm:pt>
    <dgm:pt modelId="{7238460A-058C-4768-8724-963B01AC5B4D}" type="pres">
      <dgm:prSet presAssocID="{76025EB9-3954-46C0-BB4C-AA31A23CE48F}" presName="connTx" presStyleLbl="parChTrans1D3" presStyleIdx="0" presStyleCnt="2"/>
      <dgm:spPr/>
      <dgm:t>
        <a:bodyPr/>
        <a:lstStyle/>
        <a:p>
          <a:endParaRPr lang="en-US"/>
        </a:p>
      </dgm:t>
    </dgm:pt>
    <dgm:pt modelId="{DD14CABE-44F5-4923-96CA-2647F2ECC9DB}" type="pres">
      <dgm:prSet presAssocID="{3CAB3864-1792-4B8E-84B1-6B73A76F8FC1}" presName="root2" presStyleCnt="0"/>
      <dgm:spPr/>
      <dgm:t>
        <a:bodyPr/>
        <a:lstStyle/>
        <a:p>
          <a:endParaRPr lang="en-US"/>
        </a:p>
      </dgm:t>
    </dgm:pt>
    <dgm:pt modelId="{41A18332-4B84-4E21-AF99-BBEA16A22FFD}" type="pres">
      <dgm:prSet presAssocID="{3CAB3864-1792-4B8E-84B1-6B73A76F8FC1}" presName="LevelTwoTextNode" presStyleLbl="node3" presStyleIdx="0" presStyleCnt="2" custLinFactNeighborX="-844" custLinFactNeighborY="-83147">
        <dgm:presLayoutVars>
          <dgm:chPref val="3"/>
        </dgm:presLayoutVars>
      </dgm:prSet>
      <dgm:spPr/>
      <dgm:t>
        <a:bodyPr/>
        <a:lstStyle/>
        <a:p>
          <a:endParaRPr lang="en-US"/>
        </a:p>
      </dgm:t>
    </dgm:pt>
    <dgm:pt modelId="{BEDCB104-F271-49F9-9570-2547DA652F4A}" type="pres">
      <dgm:prSet presAssocID="{3CAB3864-1792-4B8E-84B1-6B73A76F8FC1}" presName="level3hierChild" presStyleCnt="0"/>
      <dgm:spPr/>
      <dgm:t>
        <a:bodyPr/>
        <a:lstStyle/>
        <a:p>
          <a:endParaRPr lang="en-US"/>
        </a:p>
      </dgm:t>
    </dgm:pt>
    <dgm:pt modelId="{227A3E53-312C-4415-8C2E-538F3BEE8405}" type="pres">
      <dgm:prSet presAssocID="{E6533A39-FEF5-4284-813E-1781A41BCA46}" presName="conn2-1" presStyleLbl="parChTrans1D2" presStyleIdx="1" presStyleCnt="2"/>
      <dgm:spPr/>
      <dgm:t>
        <a:bodyPr/>
        <a:lstStyle/>
        <a:p>
          <a:endParaRPr lang="en-US"/>
        </a:p>
      </dgm:t>
    </dgm:pt>
    <dgm:pt modelId="{97147A4A-44E0-4AF3-80F7-9C2438E338D3}" type="pres">
      <dgm:prSet presAssocID="{E6533A39-FEF5-4284-813E-1781A41BCA46}" presName="connTx" presStyleLbl="parChTrans1D2" presStyleIdx="1" presStyleCnt="2"/>
      <dgm:spPr/>
      <dgm:t>
        <a:bodyPr/>
        <a:lstStyle/>
        <a:p>
          <a:endParaRPr lang="en-US"/>
        </a:p>
      </dgm:t>
    </dgm:pt>
    <dgm:pt modelId="{85F93F71-C607-493E-BFF6-1EC95DDB163F}" type="pres">
      <dgm:prSet presAssocID="{D1792135-D380-48B9-B930-7AAAF667A6ED}" presName="root2" presStyleCnt="0"/>
      <dgm:spPr/>
      <dgm:t>
        <a:bodyPr/>
        <a:lstStyle/>
        <a:p>
          <a:endParaRPr lang="en-US"/>
        </a:p>
      </dgm:t>
    </dgm:pt>
    <dgm:pt modelId="{595B710C-0930-4E88-AF5C-44CD59F7E507}" type="pres">
      <dgm:prSet presAssocID="{D1792135-D380-48B9-B930-7AAAF667A6ED}" presName="LevelTwoTextNode" presStyleLbl="node2" presStyleIdx="1" presStyleCnt="2">
        <dgm:presLayoutVars>
          <dgm:chPref val="3"/>
        </dgm:presLayoutVars>
      </dgm:prSet>
      <dgm:spPr/>
      <dgm:t>
        <a:bodyPr/>
        <a:lstStyle/>
        <a:p>
          <a:endParaRPr lang="en-US"/>
        </a:p>
      </dgm:t>
    </dgm:pt>
    <dgm:pt modelId="{6B2FDD30-A964-4DF8-8353-A66C4D4AFDA4}" type="pres">
      <dgm:prSet presAssocID="{D1792135-D380-48B9-B930-7AAAF667A6ED}" presName="level3hierChild" presStyleCnt="0"/>
      <dgm:spPr/>
      <dgm:t>
        <a:bodyPr/>
        <a:lstStyle/>
        <a:p>
          <a:endParaRPr lang="en-US"/>
        </a:p>
      </dgm:t>
    </dgm:pt>
    <dgm:pt modelId="{549BE016-0F80-4953-995D-0332B58595D6}" type="pres">
      <dgm:prSet presAssocID="{E103D446-A7C5-42FF-95C3-8BCBB310C65C}" presName="conn2-1" presStyleLbl="parChTrans1D3" presStyleIdx="1" presStyleCnt="2"/>
      <dgm:spPr/>
      <dgm:t>
        <a:bodyPr/>
        <a:lstStyle/>
        <a:p>
          <a:endParaRPr lang="en-US"/>
        </a:p>
      </dgm:t>
    </dgm:pt>
    <dgm:pt modelId="{118B093C-EE41-4068-AB56-75BB88C86458}" type="pres">
      <dgm:prSet presAssocID="{E103D446-A7C5-42FF-95C3-8BCBB310C65C}" presName="connTx" presStyleLbl="parChTrans1D3" presStyleIdx="1" presStyleCnt="2"/>
      <dgm:spPr/>
      <dgm:t>
        <a:bodyPr/>
        <a:lstStyle/>
        <a:p>
          <a:endParaRPr lang="en-US"/>
        </a:p>
      </dgm:t>
    </dgm:pt>
    <dgm:pt modelId="{9F60742D-DB46-488F-A1E0-FAF1E3D79203}" type="pres">
      <dgm:prSet presAssocID="{4F4E42D0-553B-409E-BE2C-ECA9053A2DCE}" presName="root2" presStyleCnt="0"/>
      <dgm:spPr/>
      <dgm:t>
        <a:bodyPr/>
        <a:lstStyle/>
        <a:p>
          <a:endParaRPr lang="en-US"/>
        </a:p>
      </dgm:t>
    </dgm:pt>
    <dgm:pt modelId="{59096E2C-D2C2-47E1-B037-DAC95726AF16}" type="pres">
      <dgm:prSet presAssocID="{4F4E42D0-553B-409E-BE2C-ECA9053A2DCE}" presName="LevelTwoTextNode" presStyleLbl="node3" presStyleIdx="1" presStyleCnt="2">
        <dgm:presLayoutVars>
          <dgm:chPref val="3"/>
        </dgm:presLayoutVars>
      </dgm:prSet>
      <dgm:spPr/>
      <dgm:t>
        <a:bodyPr/>
        <a:lstStyle/>
        <a:p>
          <a:endParaRPr lang="en-US"/>
        </a:p>
      </dgm:t>
    </dgm:pt>
    <dgm:pt modelId="{A7D0076E-2B2E-4E35-B74C-053013DD9591}" type="pres">
      <dgm:prSet presAssocID="{4F4E42D0-553B-409E-BE2C-ECA9053A2DCE}" presName="level3hierChild" presStyleCnt="0"/>
      <dgm:spPr/>
      <dgm:t>
        <a:bodyPr/>
        <a:lstStyle/>
        <a:p>
          <a:endParaRPr lang="en-US"/>
        </a:p>
      </dgm:t>
    </dgm:pt>
  </dgm:ptLst>
  <dgm:cxnLst>
    <dgm:cxn modelId="{031C56A7-592E-47CF-A050-0BC0311A4291}" type="presOf" srcId="{D1792135-D380-48B9-B930-7AAAF667A6ED}" destId="{595B710C-0930-4E88-AF5C-44CD59F7E507}" srcOrd="0" destOrd="0" presId="urn:microsoft.com/office/officeart/2005/8/layout/hierarchy2"/>
    <dgm:cxn modelId="{23D66CD7-D7E4-49D0-BE57-DF4CED4B9EE6}" srcId="{27294C31-51A3-46BC-AAE0-6AE0A96EEB2F}" destId="{D1792135-D380-48B9-B930-7AAAF667A6ED}" srcOrd="1" destOrd="0" parTransId="{E6533A39-FEF5-4284-813E-1781A41BCA46}" sibTransId="{EFBE96DC-8BF6-43B4-AD01-5F20E8B51745}"/>
    <dgm:cxn modelId="{5E632ABE-0803-47F6-A71C-6BB33C0C9261}" type="presOf" srcId="{27294C31-51A3-46BC-AAE0-6AE0A96EEB2F}" destId="{155642CC-8648-4DA7-B8D5-79B29F39D103}" srcOrd="0" destOrd="0" presId="urn:microsoft.com/office/officeart/2005/8/layout/hierarchy2"/>
    <dgm:cxn modelId="{BC6EA745-FE80-4E1C-ADB2-C8CBCD8D7980}" type="presOf" srcId="{76025EB9-3954-46C0-BB4C-AA31A23CE48F}" destId="{56B92243-8CF9-4F3C-B7A3-4BD9A83B31CB}" srcOrd="0" destOrd="0" presId="urn:microsoft.com/office/officeart/2005/8/layout/hierarchy2"/>
    <dgm:cxn modelId="{1428C6F3-5757-4CFE-8ECD-64EFF56E9267}" type="presOf" srcId="{E103D446-A7C5-42FF-95C3-8BCBB310C65C}" destId="{118B093C-EE41-4068-AB56-75BB88C86458}" srcOrd="1" destOrd="0" presId="urn:microsoft.com/office/officeart/2005/8/layout/hierarchy2"/>
    <dgm:cxn modelId="{65F872AB-A4AF-43F9-875B-D0ED0BD0FA29}" type="presOf" srcId="{373113CD-1AE3-4601-A470-CA85850737B4}" destId="{F41B284D-04EC-416D-B28E-42B266585C97}" srcOrd="0" destOrd="0" presId="urn:microsoft.com/office/officeart/2005/8/layout/hierarchy2"/>
    <dgm:cxn modelId="{03942449-C2F2-4844-AFE7-087668C9314F}" type="presOf" srcId="{350BA267-001A-4EAC-AA9A-397A16EB80C8}" destId="{B74CFCF7-AD5A-4D0D-A9BC-4A047A03D04F}" srcOrd="0" destOrd="0" presId="urn:microsoft.com/office/officeart/2005/8/layout/hierarchy2"/>
    <dgm:cxn modelId="{390F0326-899A-4DC0-93DB-533A17CBBFF5}" type="presOf" srcId="{3CAB3864-1792-4B8E-84B1-6B73A76F8FC1}" destId="{41A18332-4B84-4E21-AF99-BBEA16A22FFD}" srcOrd="0" destOrd="0" presId="urn:microsoft.com/office/officeart/2005/8/layout/hierarchy2"/>
    <dgm:cxn modelId="{57173946-2569-4CC7-99E1-F17E718C138A}" type="presOf" srcId="{76025EB9-3954-46C0-BB4C-AA31A23CE48F}" destId="{7238460A-058C-4768-8724-963B01AC5B4D}" srcOrd="1" destOrd="0" presId="urn:microsoft.com/office/officeart/2005/8/layout/hierarchy2"/>
    <dgm:cxn modelId="{F981CE43-4A51-4DAF-BEC9-56702EBADB1D}" type="presOf" srcId="{4F4E42D0-553B-409E-BE2C-ECA9053A2DCE}" destId="{59096E2C-D2C2-47E1-B037-DAC95726AF16}" srcOrd="0" destOrd="0" presId="urn:microsoft.com/office/officeart/2005/8/layout/hierarchy2"/>
    <dgm:cxn modelId="{B10B827E-86C8-466D-87DF-79D325293D15}" srcId="{373113CD-1AE3-4601-A470-CA85850737B4}" destId="{27294C31-51A3-46BC-AAE0-6AE0A96EEB2F}" srcOrd="0" destOrd="0" parTransId="{B5818F85-81D0-4F39-80E7-3FBA7591E009}" sibTransId="{2B3C5709-5C61-488A-A2C8-90804E505E7F}"/>
    <dgm:cxn modelId="{BDC4946A-8C58-4FB1-A52A-09B12B0B8C8E}" type="presOf" srcId="{2BC106B2-7E13-4F6B-A4A0-0316099C05F5}" destId="{140A5446-FC94-4A5C-B65B-366F84B46F6E}" srcOrd="1" destOrd="0" presId="urn:microsoft.com/office/officeart/2005/8/layout/hierarchy2"/>
    <dgm:cxn modelId="{59B9B915-79CA-467D-8C63-2F593E81AEDB}" srcId="{27294C31-51A3-46BC-AAE0-6AE0A96EEB2F}" destId="{350BA267-001A-4EAC-AA9A-397A16EB80C8}" srcOrd="0" destOrd="0" parTransId="{2BC106B2-7E13-4F6B-A4A0-0316099C05F5}" sibTransId="{B76BE4F8-A8C3-40FD-89BF-6F0AD8FC39D0}"/>
    <dgm:cxn modelId="{B5D5F411-D155-4489-AAD5-8F7DB5C05FF0}" srcId="{350BA267-001A-4EAC-AA9A-397A16EB80C8}" destId="{3CAB3864-1792-4B8E-84B1-6B73A76F8FC1}" srcOrd="0" destOrd="0" parTransId="{76025EB9-3954-46C0-BB4C-AA31A23CE48F}" sibTransId="{91107DC4-BD7B-4C35-A63D-A05EAABC66D9}"/>
    <dgm:cxn modelId="{09F27C10-9D97-4FC4-80BE-C78159AE049B}" type="presOf" srcId="{E6533A39-FEF5-4284-813E-1781A41BCA46}" destId="{227A3E53-312C-4415-8C2E-538F3BEE8405}" srcOrd="0" destOrd="0" presId="urn:microsoft.com/office/officeart/2005/8/layout/hierarchy2"/>
    <dgm:cxn modelId="{5DC7CF0F-24AB-4589-B5FE-37A12063AB34}" type="presOf" srcId="{E6533A39-FEF5-4284-813E-1781A41BCA46}" destId="{97147A4A-44E0-4AF3-80F7-9C2438E338D3}" srcOrd="1" destOrd="0" presId="urn:microsoft.com/office/officeart/2005/8/layout/hierarchy2"/>
    <dgm:cxn modelId="{9245FD70-FAD8-4D5F-A360-20042250E272}" type="presOf" srcId="{2BC106B2-7E13-4F6B-A4A0-0316099C05F5}" destId="{881B5279-30BF-423B-BF41-096D25F2E527}" srcOrd="0" destOrd="0" presId="urn:microsoft.com/office/officeart/2005/8/layout/hierarchy2"/>
    <dgm:cxn modelId="{A94C9140-D3EB-429D-A428-5CCE11C9AAA1}" type="presOf" srcId="{E103D446-A7C5-42FF-95C3-8BCBB310C65C}" destId="{549BE016-0F80-4953-995D-0332B58595D6}" srcOrd="0" destOrd="0" presId="urn:microsoft.com/office/officeart/2005/8/layout/hierarchy2"/>
    <dgm:cxn modelId="{0ACE56D7-880B-45F0-8788-16E8ED2AC233}" srcId="{D1792135-D380-48B9-B930-7AAAF667A6ED}" destId="{4F4E42D0-553B-409E-BE2C-ECA9053A2DCE}" srcOrd="0" destOrd="0" parTransId="{E103D446-A7C5-42FF-95C3-8BCBB310C65C}" sibTransId="{BF2AD268-75EE-47EE-8642-AE402C272D97}"/>
    <dgm:cxn modelId="{3877E423-4549-48F6-92E1-B90DE536B15C}" type="presParOf" srcId="{F41B284D-04EC-416D-B28E-42B266585C97}" destId="{EB68764A-6935-4C81-9F3B-813D34B75B05}" srcOrd="0" destOrd="0" presId="urn:microsoft.com/office/officeart/2005/8/layout/hierarchy2"/>
    <dgm:cxn modelId="{EA9854DA-0619-40B5-AE37-5B81B0F5DAC7}" type="presParOf" srcId="{EB68764A-6935-4C81-9F3B-813D34B75B05}" destId="{155642CC-8648-4DA7-B8D5-79B29F39D103}" srcOrd="0" destOrd="0" presId="urn:microsoft.com/office/officeart/2005/8/layout/hierarchy2"/>
    <dgm:cxn modelId="{3D8275CA-F63F-442C-9080-76B06F0CF8EE}" type="presParOf" srcId="{EB68764A-6935-4C81-9F3B-813D34B75B05}" destId="{EB09922A-631E-4021-BEF4-CEC03E1C92E3}" srcOrd="1" destOrd="0" presId="urn:microsoft.com/office/officeart/2005/8/layout/hierarchy2"/>
    <dgm:cxn modelId="{E6279B31-F42F-4323-B314-80D11D755C1A}" type="presParOf" srcId="{EB09922A-631E-4021-BEF4-CEC03E1C92E3}" destId="{881B5279-30BF-423B-BF41-096D25F2E527}" srcOrd="0" destOrd="0" presId="urn:microsoft.com/office/officeart/2005/8/layout/hierarchy2"/>
    <dgm:cxn modelId="{337A3FDC-0D7E-4EB9-9FDF-63F21ABBEA14}" type="presParOf" srcId="{881B5279-30BF-423B-BF41-096D25F2E527}" destId="{140A5446-FC94-4A5C-B65B-366F84B46F6E}" srcOrd="0" destOrd="0" presId="urn:microsoft.com/office/officeart/2005/8/layout/hierarchy2"/>
    <dgm:cxn modelId="{AED8A6FD-FFE2-4475-8FBC-BFB1793EA98B}" type="presParOf" srcId="{EB09922A-631E-4021-BEF4-CEC03E1C92E3}" destId="{3E3EECBC-86BA-43F5-84F4-B3762307C84E}" srcOrd="1" destOrd="0" presId="urn:microsoft.com/office/officeart/2005/8/layout/hierarchy2"/>
    <dgm:cxn modelId="{1D41F49C-D516-4635-8543-18BA6E547A9A}" type="presParOf" srcId="{3E3EECBC-86BA-43F5-84F4-B3762307C84E}" destId="{B74CFCF7-AD5A-4D0D-A9BC-4A047A03D04F}" srcOrd="0" destOrd="0" presId="urn:microsoft.com/office/officeart/2005/8/layout/hierarchy2"/>
    <dgm:cxn modelId="{0BC05ED0-2008-4C74-B303-64AC34BC80D7}" type="presParOf" srcId="{3E3EECBC-86BA-43F5-84F4-B3762307C84E}" destId="{E3766DD3-63B0-4B72-8D36-C45ADD955A48}" srcOrd="1" destOrd="0" presId="urn:microsoft.com/office/officeart/2005/8/layout/hierarchy2"/>
    <dgm:cxn modelId="{1D01DC9D-196E-4CAB-8CC1-0F649097BB7E}" type="presParOf" srcId="{E3766DD3-63B0-4B72-8D36-C45ADD955A48}" destId="{56B92243-8CF9-4F3C-B7A3-4BD9A83B31CB}" srcOrd="0" destOrd="0" presId="urn:microsoft.com/office/officeart/2005/8/layout/hierarchy2"/>
    <dgm:cxn modelId="{31ADEACB-5813-40F7-8849-040BC9502326}" type="presParOf" srcId="{56B92243-8CF9-4F3C-B7A3-4BD9A83B31CB}" destId="{7238460A-058C-4768-8724-963B01AC5B4D}" srcOrd="0" destOrd="0" presId="urn:microsoft.com/office/officeart/2005/8/layout/hierarchy2"/>
    <dgm:cxn modelId="{4BD8310D-A2D1-4877-9C5E-5277BAD6F708}" type="presParOf" srcId="{E3766DD3-63B0-4B72-8D36-C45ADD955A48}" destId="{DD14CABE-44F5-4923-96CA-2647F2ECC9DB}" srcOrd="1" destOrd="0" presId="urn:microsoft.com/office/officeart/2005/8/layout/hierarchy2"/>
    <dgm:cxn modelId="{348DB157-0BEC-48DB-A1C2-7D8968B3FDF4}" type="presParOf" srcId="{DD14CABE-44F5-4923-96CA-2647F2ECC9DB}" destId="{41A18332-4B84-4E21-AF99-BBEA16A22FFD}" srcOrd="0" destOrd="0" presId="urn:microsoft.com/office/officeart/2005/8/layout/hierarchy2"/>
    <dgm:cxn modelId="{10D04604-4B7D-4AFD-95A1-95B83BFDE45A}" type="presParOf" srcId="{DD14CABE-44F5-4923-96CA-2647F2ECC9DB}" destId="{BEDCB104-F271-49F9-9570-2547DA652F4A}" srcOrd="1" destOrd="0" presId="urn:microsoft.com/office/officeart/2005/8/layout/hierarchy2"/>
    <dgm:cxn modelId="{ACFCB6C4-4C4C-48DD-A746-EA80F328A057}" type="presParOf" srcId="{EB09922A-631E-4021-BEF4-CEC03E1C92E3}" destId="{227A3E53-312C-4415-8C2E-538F3BEE8405}" srcOrd="2" destOrd="0" presId="urn:microsoft.com/office/officeart/2005/8/layout/hierarchy2"/>
    <dgm:cxn modelId="{FA22D55C-BB2D-4B57-997C-083C523BC96B}" type="presParOf" srcId="{227A3E53-312C-4415-8C2E-538F3BEE8405}" destId="{97147A4A-44E0-4AF3-80F7-9C2438E338D3}" srcOrd="0" destOrd="0" presId="urn:microsoft.com/office/officeart/2005/8/layout/hierarchy2"/>
    <dgm:cxn modelId="{715910F2-CDC1-4FCA-9E17-A5DB6ED230C1}" type="presParOf" srcId="{EB09922A-631E-4021-BEF4-CEC03E1C92E3}" destId="{85F93F71-C607-493E-BFF6-1EC95DDB163F}" srcOrd="3" destOrd="0" presId="urn:microsoft.com/office/officeart/2005/8/layout/hierarchy2"/>
    <dgm:cxn modelId="{FA0A14F1-F5C6-4764-A76B-C819DE750418}" type="presParOf" srcId="{85F93F71-C607-493E-BFF6-1EC95DDB163F}" destId="{595B710C-0930-4E88-AF5C-44CD59F7E507}" srcOrd="0" destOrd="0" presId="urn:microsoft.com/office/officeart/2005/8/layout/hierarchy2"/>
    <dgm:cxn modelId="{217E6C8E-7C22-4E21-AD0E-96E504786CF6}" type="presParOf" srcId="{85F93F71-C607-493E-BFF6-1EC95DDB163F}" destId="{6B2FDD30-A964-4DF8-8353-A66C4D4AFDA4}" srcOrd="1" destOrd="0" presId="urn:microsoft.com/office/officeart/2005/8/layout/hierarchy2"/>
    <dgm:cxn modelId="{03CDEA98-4641-4B30-8213-DE95BAEFB04C}" type="presParOf" srcId="{6B2FDD30-A964-4DF8-8353-A66C4D4AFDA4}" destId="{549BE016-0F80-4953-995D-0332B58595D6}" srcOrd="0" destOrd="0" presId="urn:microsoft.com/office/officeart/2005/8/layout/hierarchy2"/>
    <dgm:cxn modelId="{9FBA7D69-498C-48CB-966A-96FC46BB9982}" type="presParOf" srcId="{549BE016-0F80-4953-995D-0332B58595D6}" destId="{118B093C-EE41-4068-AB56-75BB88C86458}" srcOrd="0" destOrd="0" presId="urn:microsoft.com/office/officeart/2005/8/layout/hierarchy2"/>
    <dgm:cxn modelId="{B378238C-8721-4641-9CE5-4CB60A01B3E2}" type="presParOf" srcId="{6B2FDD30-A964-4DF8-8353-A66C4D4AFDA4}" destId="{9F60742D-DB46-488F-A1E0-FAF1E3D79203}" srcOrd="1" destOrd="0" presId="urn:microsoft.com/office/officeart/2005/8/layout/hierarchy2"/>
    <dgm:cxn modelId="{B2C5C813-78DB-4770-B427-EF33C87015D2}" type="presParOf" srcId="{9F60742D-DB46-488F-A1E0-FAF1E3D79203}" destId="{59096E2C-D2C2-47E1-B037-DAC95726AF16}" srcOrd="0" destOrd="0" presId="urn:microsoft.com/office/officeart/2005/8/layout/hierarchy2"/>
    <dgm:cxn modelId="{380D90BB-B132-4FF5-AFD4-572BED650B8D}" type="presParOf" srcId="{9F60742D-DB46-488F-A1E0-FAF1E3D79203}" destId="{A7D0076E-2B2E-4E35-B74C-053013DD9591}"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96C80E-C012-4CA2-84CA-055CD6A20DA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DC1EC6CB-ED26-4C4F-9646-BC027C389E71}">
      <dgm:prSet phldrT="[Text]"/>
      <dgm:spPr/>
      <dgm:t>
        <a:bodyPr/>
        <a:lstStyle/>
        <a:p>
          <a:r>
            <a:rPr lang="en-US" dirty="0" smtClean="0"/>
            <a:t>Questionnaire </a:t>
          </a:r>
          <a:endParaRPr lang="en-US" dirty="0"/>
        </a:p>
      </dgm:t>
    </dgm:pt>
    <dgm:pt modelId="{491C02F2-DD27-4172-B10B-5635CFF84B1F}" type="parTrans" cxnId="{9E867EAD-9F1D-483F-8353-0EBE8D91FFEF}">
      <dgm:prSet/>
      <dgm:spPr/>
      <dgm:t>
        <a:bodyPr/>
        <a:lstStyle/>
        <a:p>
          <a:endParaRPr lang="en-US"/>
        </a:p>
      </dgm:t>
    </dgm:pt>
    <dgm:pt modelId="{5FAD9EF6-58A1-4668-82CA-8C7C886A94E1}" type="sibTrans" cxnId="{9E867EAD-9F1D-483F-8353-0EBE8D91FFEF}">
      <dgm:prSet/>
      <dgm:spPr/>
      <dgm:t>
        <a:bodyPr/>
        <a:lstStyle/>
        <a:p>
          <a:endParaRPr lang="en-US"/>
        </a:p>
      </dgm:t>
    </dgm:pt>
    <dgm:pt modelId="{9D91DE8E-78AB-455F-97B9-F1913E1B61A1}">
      <dgm:prSet phldrT="[Text]"/>
      <dgm:spPr/>
      <dgm:t>
        <a:bodyPr/>
        <a:lstStyle/>
        <a:p>
          <a:r>
            <a:rPr lang="en-US" dirty="0" smtClean="0">
              <a:latin typeface="Times New Roman" pitchFamily="18" charset="0"/>
              <a:cs typeface="Times New Roman" pitchFamily="18" charset="0"/>
            </a:rPr>
            <a:t>Is a written collection of self report questions to be answered by selected group  of research participants. </a:t>
          </a:r>
          <a:endParaRPr lang="en-US" dirty="0">
            <a:latin typeface="Times New Roman" pitchFamily="18" charset="0"/>
            <a:cs typeface="Times New Roman" pitchFamily="18" charset="0"/>
          </a:endParaRPr>
        </a:p>
      </dgm:t>
    </dgm:pt>
    <dgm:pt modelId="{3A66D569-6515-4A30-8B6C-549252D33EDD}" type="parTrans" cxnId="{DC8E454D-2986-47BC-87D0-07F757219764}">
      <dgm:prSet/>
      <dgm:spPr/>
      <dgm:t>
        <a:bodyPr/>
        <a:lstStyle/>
        <a:p>
          <a:endParaRPr lang="en-US"/>
        </a:p>
      </dgm:t>
    </dgm:pt>
    <dgm:pt modelId="{7A72D00C-EBCC-4A9A-A988-9BBE300753EE}" type="sibTrans" cxnId="{DC8E454D-2986-47BC-87D0-07F757219764}">
      <dgm:prSet/>
      <dgm:spPr/>
      <dgm:t>
        <a:bodyPr/>
        <a:lstStyle/>
        <a:p>
          <a:endParaRPr lang="en-US"/>
        </a:p>
      </dgm:t>
    </dgm:pt>
    <dgm:pt modelId="{BD534C36-F1B0-4C2E-A155-55212F76165C}">
      <dgm:prSet phldrT="[Text]"/>
      <dgm:spPr/>
      <dgm:t>
        <a:bodyPr/>
        <a:lstStyle/>
        <a:p>
          <a:r>
            <a:rPr lang="en-US" dirty="0" smtClean="0"/>
            <a:t>Interview</a:t>
          </a:r>
          <a:endParaRPr lang="en-US" dirty="0"/>
        </a:p>
      </dgm:t>
    </dgm:pt>
    <dgm:pt modelId="{95B23498-0BA4-4FE5-B77F-02236122934E}" type="parTrans" cxnId="{184AE57D-3B0B-410D-A03D-3FE8D832F7F6}">
      <dgm:prSet/>
      <dgm:spPr/>
      <dgm:t>
        <a:bodyPr/>
        <a:lstStyle/>
        <a:p>
          <a:endParaRPr lang="en-US"/>
        </a:p>
      </dgm:t>
    </dgm:pt>
    <dgm:pt modelId="{38DC60EC-C054-4FBD-9307-5FFD8F1B6E0E}" type="sibTrans" cxnId="{184AE57D-3B0B-410D-A03D-3FE8D832F7F6}">
      <dgm:prSet/>
      <dgm:spPr/>
      <dgm:t>
        <a:bodyPr/>
        <a:lstStyle/>
        <a:p>
          <a:endParaRPr lang="en-US"/>
        </a:p>
      </dgm:t>
    </dgm:pt>
    <dgm:pt modelId="{23915A96-72CD-4DC9-B196-7EFB73FA644C}">
      <dgm:prSet phldrT="[Text]"/>
      <dgm:spPr/>
      <dgm:t>
        <a:bodyPr/>
        <a:lstStyle/>
        <a:p>
          <a:r>
            <a:rPr lang="en-US" dirty="0" smtClean="0">
              <a:latin typeface="Times New Roman" pitchFamily="18" charset="0"/>
              <a:cs typeface="Times New Roman" pitchFamily="18" charset="0"/>
            </a:rPr>
            <a:t>Is an oral ,in-person question and answer session between a researcher and individual respondent. </a:t>
          </a:r>
          <a:endParaRPr lang="en-US" dirty="0">
            <a:latin typeface="Times New Roman" pitchFamily="18" charset="0"/>
            <a:cs typeface="Times New Roman" pitchFamily="18" charset="0"/>
          </a:endParaRPr>
        </a:p>
      </dgm:t>
    </dgm:pt>
    <dgm:pt modelId="{8005FFF2-F3EF-4B41-BD6B-248FAB28A78C}" type="parTrans" cxnId="{C5B66231-6E17-4C2B-88F2-255D802A520A}">
      <dgm:prSet/>
      <dgm:spPr/>
      <dgm:t>
        <a:bodyPr/>
        <a:lstStyle/>
        <a:p>
          <a:endParaRPr lang="en-US"/>
        </a:p>
      </dgm:t>
    </dgm:pt>
    <dgm:pt modelId="{DA0900FB-8FC5-4DE3-A1DD-7D7EB8FEBDCF}" type="sibTrans" cxnId="{C5B66231-6E17-4C2B-88F2-255D802A520A}">
      <dgm:prSet/>
      <dgm:spPr/>
      <dgm:t>
        <a:bodyPr/>
        <a:lstStyle/>
        <a:p>
          <a:endParaRPr lang="en-US"/>
        </a:p>
      </dgm:t>
    </dgm:pt>
    <dgm:pt modelId="{4C039590-0D9F-493D-8D55-0FF666E2A779}" type="pres">
      <dgm:prSet presAssocID="{2B96C80E-C012-4CA2-84CA-055CD6A20DAF}" presName="Name0" presStyleCnt="0">
        <dgm:presLayoutVars>
          <dgm:dir/>
          <dgm:animLvl val="lvl"/>
          <dgm:resizeHandles/>
        </dgm:presLayoutVars>
      </dgm:prSet>
      <dgm:spPr/>
      <dgm:t>
        <a:bodyPr/>
        <a:lstStyle/>
        <a:p>
          <a:endParaRPr lang="en-US"/>
        </a:p>
      </dgm:t>
    </dgm:pt>
    <dgm:pt modelId="{DCF93566-6FED-4A2A-8CE1-8C0C56520AE5}" type="pres">
      <dgm:prSet presAssocID="{DC1EC6CB-ED26-4C4F-9646-BC027C389E71}" presName="linNode" presStyleCnt="0"/>
      <dgm:spPr/>
    </dgm:pt>
    <dgm:pt modelId="{ABEFBE8C-86D2-4361-A79A-DE6B831ED366}" type="pres">
      <dgm:prSet presAssocID="{DC1EC6CB-ED26-4C4F-9646-BC027C389E71}" presName="parentShp" presStyleLbl="node1" presStyleIdx="0" presStyleCnt="2" custLinFactNeighborX="-20833" custLinFactNeighborY="-7106">
        <dgm:presLayoutVars>
          <dgm:bulletEnabled val="1"/>
        </dgm:presLayoutVars>
      </dgm:prSet>
      <dgm:spPr/>
      <dgm:t>
        <a:bodyPr/>
        <a:lstStyle/>
        <a:p>
          <a:endParaRPr lang="en-US"/>
        </a:p>
      </dgm:t>
    </dgm:pt>
    <dgm:pt modelId="{9B3DD8BE-5F3B-42A7-905E-B75915441C28}" type="pres">
      <dgm:prSet presAssocID="{DC1EC6CB-ED26-4C4F-9646-BC027C389E71}" presName="childShp" presStyleLbl="bgAccFollowNode1" presStyleIdx="0" presStyleCnt="2">
        <dgm:presLayoutVars>
          <dgm:bulletEnabled val="1"/>
        </dgm:presLayoutVars>
      </dgm:prSet>
      <dgm:spPr/>
      <dgm:t>
        <a:bodyPr/>
        <a:lstStyle/>
        <a:p>
          <a:endParaRPr lang="en-US"/>
        </a:p>
      </dgm:t>
    </dgm:pt>
    <dgm:pt modelId="{F252F5D5-C704-40EA-9E85-144B8D0F09EC}" type="pres">
      <dgm:prSet presAssocID="{5FAD9EF6-58A1-4668-82CA-8C7C886A94E1}" presName="spacing" presStyleCnt="0"/>
      <dgm:spPr/>
    </dgm:pt>
    <dgm:pt modelId="{A037733B-D154-4AD3-8314-FD256E38F897}" type="pres">
      <dgm:prSet presAssocID="{BD534C36-F1B0-4C2E-A155-55212F76165C}" presName="linNode" presStyleCnt="0"/>
      <dgm:spPr/>
    </dgm:pt>
    <dgm:pt modelId="{737F27D4-0E44-456C-889B-01D2C004D2C6}" type="pres">
      <dgm:prSet presAssocID="{BD534C36-F1B0-4C2E-A155-55212F76165C}" presName="parentShp" presStyleLbl="node1" presStyleIdx="1" presStyleCnt="2">
        <dgm:presLayoutVars>
          <dgm:bulletEnabled val="1"/>
        </dgm:presLayoutVars>
      </dgm:prSet>
      <dgm:spPr/>
      <dgm:t>
        <a:bodyPr/>
        <a:lstStyle/>
        <a:p>
          <a:endParaRPr lang="en-US"/>
        </a:p>
      </dgm:t>
    </dgm:pt>
    <dgm:pt modelId="{E4B53528-1F94-434D-B4E7-659B0DF0A171}" type="pres">
      <dgm:prSet presAssocID="{BD534C36-F1B0-4C2E-A155-55212F76165C}" presName="childShp" presStyleLbl="bgAccFollowNode1" presStyleIdx="1" presStyleCnt="2">
        <dgm:presLayoutVars>
          <dgm:bulletEnabled val="1"/>
        </dgm:presLayoutVars>
      </dgm:prSet>
      <dgm:spPr/>
      <dgm:t>
        <a:bodyPr/>
        <a:lstStyle/>
        <a:p>
          <a:endParaRPr lang="en-US"/>
        </a:p>
      </dgm:t>
    </dgm:pt>
  </dgm:ptLst>
  <dgm:cxnLst>
    <dgm:cxn modelId="{9E867EAD-9F1D-483F-8353-0EBE8D91FFEF}" srcId="{2B96C80E-C012-4CA2-84CA-055CD6A20DAF}" destId="{DC1EC6CB-ED26-4C4F-9646-BC027C389E71}" srcOrd="0" destOrd="0" parTransId="{491C02F2-DD27-4172-B10B-5635CFF84B1F}" sibTransId="{5FAD9EF6-58A1-4668-82CA-8C7C886A94E1}"/>
    <dgm:cxn modelId="{5BD97976-2B6C-4354-9BE1-92BA21EAE89A}" type="presOf" srcId="{DC1EC6CB-ED26-4C4F-9646-BC027C389E71}" destId="{ABEFBE8C-86D2-4361-A79A-DE6B831ED366}" srcOrd="0" destOrd="0" presId="urn:microsoft.com/office/officeart/2005/8/layout/vList6"/>
    <dgm:cxn modelId="{97416D1C-F524-431C-9FC6-FC4371DCDEEB}" type="presOf" srcId="{23915A96-72CD-4DC9-B196-7EFB73FA644C}" destId="{E4B53528-1F94-434D-B4E7-659B0DF0A171}" srcOrd="0" destOrd="0" presId="urn:microsoft.com/office/officeart/2005/8/layout/vList6"/>
    <dgm:cxn modelId="{184AE57D-3B0B-410D-A03D-3FE8D832F7F6}" srcId="{2B96C80E-C012-4CA2-84CA-055CD6A20DAF}" destId="{BD534C36-F1B0-4C2E-A155-55212F76165C}" srcOrd="1" destOrd="0" parTransId="{95B23498-0BA4-4FE5-B77F-02236122934E}" sibTransId="{38DC60EC-C054-4FBD-9307-5FFD8F1B6E0E}"/>
    <dgm:cxn modelId="{93B24E5C-AA0B-4685-9081-3199665C9A1E}" type="presOf" srcId="{BD534C36-F1B0-4C2E-A155-55212F76165C}" destId="{737F27D4-0E44-456C-889B-01D2C004D2C6}" srcOrd="0" destOrd="0" presId="urn:microsoft.com/office/officeart/2005/8/layout/vList6"/>
    <dgm:cxn modelId="{C5B66231-6E17-4C2B-88F2-255D802A520A}" srcId="{BD534C36-F1B0-4C2E-A155-55212F76165C}" destId="{23915A96-72CD-4DC9-B196-7EFB73FA644C}" srcOrd="0" destOrd="0" parTransId="{8005FFF2-F3EF-4B41-BD6B-248FAB28A78C}" sibTransId="{DA0900FB-8FC5-4DE3-A1DD-7D7EB8FEBDCF}"/>
    <dgm:cxn modelId="{DC8E454D-2986-47BC-87D0-07F757219764}" srcId="{DC1EC6CB-ED26-4C4F-9646-BC027C389E71}" destId="{9D91DE8E-78AB-455F-97B9-F1913E1B61A1}" srcOrd="0" destOrd="0" parTransId="{3A66D569-6515-4A30-8B6C-549252D33EDD}" sibTransId="{7A72D00C-EBCC-4A9A-A988-9BBE300753EE}"/>
    <dgm:cxn modelId="{948EEFB9-42AC-43CE-8AA3-8823B4400062}" type="presOf" srcId="{9D91DE8E-78AB-455F-97B9-F1913E1B61A1}" destId="{9B3DD8BE-5F3B-42A7-905E-B75915441C28}" srcOrd="0" destOrd="0" presId="urn:microsoft.com/office/officeart/2005/8/layout/vList6"/>
    <dgm:cxn modelId="{A40DF79F-71EB-412E-8A28-64B4E08DEEB4}" type="presOf" srcId="{2B96C80E-C012-4CA2-84CA-055CD6A20DAF}" destId="{4C039590-0D9F-493D-8D55-0FF666E2A779}" srcOrd="0" destOrd="0" presId="urn:microsoft.com/office/officeart/2005/8/layout/vList6"/>
    <dgm:cxn modelId="{13AA02BA-9FD4-4922-A292-06642CCD6122}" type="presParOf" srcId="{4C039590-0D9F-493D-8D55-0FF666E2A779}" destId="{DCF93566-6FED-4A2A-8CE1-8C0C56520AE5}" srcOrd="0" destOrd="0" presId="urn:microsoft.com/office/officeart/2005/8/layout/vList6"/>
    <dgm:cxn modelId="{52BC03A5-BB60-4D3D-A7F7-23807A265DDE}" type="presParOf" srcId="{DCF93566-6FED-4A2A-8CE1-8C0C56520AE5}" destId="{ABEFBE8C-86D2-4361-A79A-DE6B831ED366}" srcOrd="0" destOrd="0" presId="urn:microsoft.com/office/officeart/2005/8/layout/vList6"/>
    <dgm:cxn modelId="{588EBBE0-E0DB-4B9F-8C94-355A36B654D8}" type="presParOf" srcId="{DCF93566-6FED-4A2A-8CE1-8C0C56520AE5}" destId="{9B3DD8BE-5F3B-42A7-905E-B75915441C28}" srcOrd="1" destOrd="0" presId="urn:microsoft.com/office/officeart/2005/8/layout/vList6"/>
    <dgm:cxn modelId="{0669A1E0-1FDB-4B2B-B322-031FB62BB5D8}" type="presParOf" srcId="{4C039590-0D9F-493D-8D55-0FF666E2A779}" destId="{F252F5D5-C704-40EA-9E85-144B8D0F09EC}" srcOrd="1" destOrd="0" presId="urn:microsoft.com/office/officeart/2005/8/layout/vList6"/>
    <dgm:cxn modelId="{27A3CBE6-4694-49E8-8949-5F9839979A94}" type="presParOf" srcId="{4C039590-0D9F-493D-8D55-0FF666E2A779}" destId="{A037733B-D154-4AD3-8314-FD256E38F897}" srcOrd="2" destOrd="0" presId="urn:microsoft.com/office/officeart/2005/8/layout/vList6"/>
    <dgm:cxn modelId="{DA39F3BF-99B1-4E76-B24F-A56C6C572B6D}" type="presParOf" srcId="{A037733B-D154-4AD3-8314-FD256E38F897}" destId="{737F27D4-0E44-456C-889B-01D2C004D2C6}" srcOrd="0" destOrd="0" presId="urn:microsoft.com/office/officeart/2005/8/layout/vList6"/>
    <dgm:cxn modelId="{6726340D-6D80-4A33-B957-5A9E14AE94B2}" type="presParOf" srcId="{A037733B-D154-4AD3-8314-FD256E38F897}" destId="{E4B53528-1F94-434D-B4E7-659B0DF0A171}"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8F972B-8ACC-4C04-8405-4429BA67F3B2}" type="doc">
      <dgm:prSet loTypeId="urn:microsoft.com/office/officeart/2005/8/layout/default#1" loCatId="list" qsTypeId="urn:microsoft.com/office/officeart/2005/8/quickstyle/3d2" qsCatId="3D" csTypeId="urn:microsoft.com/office/officeart/2005/8/colors/accent1_2" csCatId="accent1" phldr="1"/>
      <dgm:spPr/>
      <dgm:t>
        <a:bodyPr/>
        <a:lstStyle/>
        <a:p>
          <a:endParaRPr lang="en-US"/>
        </a:p>
      </dgm:t>
    </dgm:pt>
    <dgm:pt modelId="{3884D199-8A5A-4F98-8F2B-DC2E1FB4C35F}">
      <dgm:prSet phldrT="[Text]"/>
      <dgm:spPr/>
      <dgm:t>
        <a:bodyPr/>
        <a:lstStyle/>
        <a:p>
          <a:r>
            <a:rPr lang="en-US" dirty="0" smtClean="0">
              <a:latin typeface="Times New Roman" pitchFamily="18" charset="0"/>
              <a:cs typeface="Times New Roman" pitchFamily="18" charset="0"/>
            </a:rPr>
            <a:t>S</a:t>
          </a:r>
          <a:r>
            <a:rPr lang="en-US" dirty="0" smtClean="0"/>
            <a:t>ingle concept </a:t>
          </a:r>
          <a:endParaRPr lang="en-US" dirty="0"/>
        </a:p>
      </dgm:t>
    </dgm:pt>
    <dgm:pt modelId="{5EE3861F-4C6B-4B24-B133-C3A4871166A0}" type="parTrans" cxnId="{DA7475AA-34D9-413A-9BB7-F055F1C7E188}">
      <dgm:prSet/>
      <dgm:spPr/>
      <dgm:t>
        <a:bodyPr/>
        <a:lstStyle/>
        <a:p>
          <a:endParaRPr lang="en-US"/>
        </a:p>
      </dgm:t>
    </dgm:pt>
    <dgm:pt modelId="{A1B526C3-C112-43D8-8E28-8729963194BD}" type="sibTrans" cxnId="{DA7475AA-34D9-413A-9BB7-F055F1C7E188}">
      <dgm:prSet/>
      <dgm:spPr/>
      <dgm:t>
        <a:bodyPr/>
        <a:lstStyle/>
        <a:p>
          <a:endParaRPr lang="en-US"/>
        </a:p>
      </dgm:t>
    </dgm:pt>
    <dgm:pt modelId="{A69E98CC-E4B5-495E-A6CC-F49E85E7C785}">
      <dgm:prSet phldrT="[Text]"/>
      <dgm:spPr/>
      <dgm:t>
        <a:bodyPr/>
        <a:lstStyle/>
        <a:p>
          <a:r>
            <a:rPr lang="en-US" dirty="0" smtClean="0">
              <a:latin typeface="Times New Roman" pitchFamily="18" charset="0"/>
              <a:cs typeface="Times New Roman" pitchFamily="18" charset="0"/>
            </a:rPr>
            <a:t>Clear wording</a:t>
          </a:r>
          <a:endParaRPr lang="en-US" dirty="0"/>
        </a:p>
      </dgm:t>
    </dgm:pt>
    <dgm:pt modelId="{DB43205B-129E-4F05-A57C-41D501E79A1B}" type="parTrans" cxnId="{3B1F6491-A2C3-4EB3-A327-CC66B7BD69D7}">
      <dgm:prSet/>
      <dgm:spPr/>
      <dgm:t>
        <a:bodyPr/>
        <a:lstStyle/>
        <a:p>
          <a:endParaRPr lang="en-US"/>
        </a:p>
      </dgm:t>
    </dgm:pt>
    <dgm:pt modelId="{D1718C33-1DB0-4AD4-A3B6-D260D0D37CAE}" type="sibTrans" cxnId="{3B1F6491-A2C3-4EB3-A327-CC66B7BD69D7}">
      <dgm:prSet/>
      <dgm:spPr/>
      <dgm:t>
        <a:bodyPr/>
        <a:lstStyle/>
        <a:p>
          <a:endParaRPr lang="en-US"/>
        </a:p>
      </dgm:t>
    </dgm:pt>
    <dgm:pt modelId="{41E60067-A315-47AE-992F-8F6BE9CE06E3}">
      <dgm:prSet phldrT="[Text]"/>
      <dgm:spPr/>
      <dgm:t>
        <a:bodyPr/>
        <a:lstStyle/>
        <a:p>
          <a:r>
            <a:rPr lang="en-US" dirty="0" smtClean="0">
              <a:latin typeface="Times New Roman" pitchFamily="18" charset="0"/>
              <a:cs typeface="Times New Roman" pitchFamily="18" charset="0"/>
            </a:rPr>
            <a:t>Terms and meaning should be defined.</a:t>
          </a:r>
          <a:endParaRPr lang="en-US" dirty="0"/>
        </a:p>
      </dgm:t>
    </dgm:pt>
    <dgm:pt modelId="{9537D25E-6DDA-45CE-B604-A463DDF11CBE}" type="parTrans" cxnId="{DEBA7AC9-2163-4BAD-9A11-F9587D846657}">
      <dgm:prSet/>
      <dgm:spPr/>
      <dgm:t>
        <a:bodyPr/>
        <a:lstStyle/>
        <a:p>
          <a:endParaRPr lang="en-US"/>
        </a:p>
      </dgm:t>
    </dgm:pt>
    <dgm:pt modelId="{B70C15BF-8FD3-4F1E-B648-AD0622DE5318}" type="sibTrans" cxnId="{DEBA7AC9-2163-4BAD-9A11-F9587D846657}">
      <dgm:prSet/>
      <dgm:spPr/>
      <dgm:t>
        <a:bodyPr/>
        <a:lstStyle/>
        <a:p>
          <a:endParaRPr lang="en-US"/>
        </a:p>
      </dgm:t>
    </dgm:pt>
    <dgm:pt modelId="{93ED1169-F9C8-4158-842B-C53803F9F199}">
      <dgm:prSet phldrT="[Text]"/>
      <dgm:spPr/>
      <dgm:t>
        <a:bodyPr/>
        <a:lstStyle/>
        <a:p>
          <a:r>
            <a:rPr lang="en-US" dirty="0" smtClean="0"/>
            <a:t>Questionnaire should begin with general,</a:t>
          </a:r>
        </a:p>
        <a:p>
          <a:r>
            <a:rPr lang="en-US" dirty="0" smtClean="0"/>
            <a:t>Non threatening questions.</a:t>
          </a:r>
        </a:p>
        <a:p>
          <a:endParaRPr lang="en-US" dirty="0"/>
        </a:p>
      </dgm:t>
    </dgm:pt>
    <dgm:pt modelId="{FC0CBFA8-9682-4FFC-A7F3-FC5FE7DA3CBD}" type="parTrans" cxnId="{055D7BED-ECD9-4C94-BDF3-7E260849124E}">
      <dgm:prSet/>
      <dgm:spPr/>
      <dgm:t>
        <a:bodyPr/>
        <a:lstStyle/>
        <a:p>
          <a:endParaRPr lang="en-US"/>
        </a:p>
      </dgm:t>
    </dgm:pt>
    <dgm:pt modelId="{AB855A33-A4D7-4637-8ABB-ADA461D8A299}" type="sibTrans" cxnId="{055D7BED-ECD9-4C94-BDF3-7E260849124E}">
      <dgm:prSet/>
      <dgm:spPr/>
      <dgm:t>
        <a:bodyPr/>
        <a:lstStyle/>
        <a:p>
          <a:endParaRPr lang="en-US"/>
        </a:p>
      </dgm:t>
    </dgm:pt>
    <dgm:pt modelId="{4B4068E8-2639-4974-9D89-52233F8D2926}">
      <dgm:prSet phldrT="[Text]"/>
      <dgm:spPr/>
      <dgm:t>
        <a:bodyPr/>
        <a:lstStyle/>
        <a:p>
          <a:r>
            <a:rPr lang="en-US" dirty="0" smtClean="0"/>
            <a:t>Avoid leading questions</a:t>
          </a:r>
          <a:endParaRPr lang="en-US" dirty="0"/>
        </a:p>
      </dgm:t>
    </dgm:pt>
    <dgm:pt modelId="{1FEE5B21-B105-4255-AF60-FB8C1548C9D7}" type="parTrans" cxnId="{C77DE10C-825A-4B54-82D0-51FE1FC9EF14}">
      <dgm:prSet/>
      <dgm:spPr/>
      <dgm:t>
        <a:bodyPr/>
        <a:lstStyle/>
        <a:p>
          <a:endParaRPr lang="en-US"/>
        </a:p>
      </dgm:t>
    </dgm:pt>
    <dgm:pt modelId="{D7576F55-1EA3-46B7-AA57-D5C75129B6B2}" type="sibTrans" cxnId="{C77DE10C-825A-4B54-82D0-51FE1FC9EF14}">
      <dgm:prSet/>
      <dgm:spPr/>
      <dgm:t>
        <a:bodyPr/>
        <a:lstStyle/>
        <a:p>
          <a:endParaRPr lang="en-US"/>
        </a:p>
      </dgm:t>
    </dgm:pt>
    <dgm:pt modelId="{4F0A5DC3-743C-4B45-BFB1-59E920BAB657}" type="pres">
      <dgm:prSet presAssocID="{708F972B-8ACC-4C04-8405-4429BA67F3B2}" presName="diagram" presStyleCnt="0">
        <dgm:presLayoutVars>
          <dgm:dir/>
          <dgm:resizeHandles val="exact"/>
        </dgm:presLayoutVars>
      </dgm:prSet>
      <dgm:spPr/>
      <dgm:t>
        <a:bodyPr/>
        <a:lstStyle/>
        <a:p>
          <a:endParaRPr lang="en-US"/>
        </a:p>
      </dgm:t>
    </dgm:pt>
    <dgm:pt modelId="{15977826-45B0-40D5-BAA3-4539DAD5DD54}" type="pres">
      <dgm:prSet presAssocID="{3884D199-8A5A-4F98-8F2B-DC2E1FB4C35F}" presName="node" presStyleLbl="node1" presStyleIdx="0" presStyleCnt="5">
        <dgm:presLayoutVars>
          <dgm:bulletEnabled val="1"/>
        </dgm:presLayoutVars>
      </dgm:prSet>
      <dgm:spPr/>
      <dgm:t>
        <a:bodyPr/>
        <a:lstStyle/>
        <a:p>
          <a:endParaRPr lang="en-US"/>
        </a:p>
      </dgm:t>
    </dgm:pt>
    <dgm:pt modelId="{9259971A-7F3F-4C5E-B0BD-67BA9D3694A3}" type="pres">
      <dgm:prSet presAssocID="{A1B526C3-C112-43D8-8E28-8729963194BD}" presName="sibTrans" presStyleCnt="0"/>
      <dgm:spPr/>
    </dgm:pt>
    <dgm:pt modelId="{6546C704-47F9-4DDF-B698-6121784EAE0D}" type="pres">
      <dgm:prSet presAssocID="{A69E98CC-E4B5-495E-A6CC-F49E85E7C785}" presName="node" presStyleLbl="node1" presStyleIdx="1" presStyleCnt="5" custLinFactNeighborX="-370" custLinFactNeighborY="2572">
        <dgm:presLayoutVars>
          <dgm:bulletEnabled val="1"/>
        </dgm:presLayoutVars>
      </dgm:prSet>
      <dgm:spPr/>
      <dgm:t>
        <a:bodyPr/>
        <a:lstStyle/>
        <a:p>
          <a:endParaRPr lang="en-US"/>
        </a:p>
      </dgm:t>
    </dgm:pt>
    <dgm:pt modelId="{6D45A9FE-545D-4486-A751-CC9DBED914CB}" type="pres">
      <dgm:prSet presAssocID="{D1718C33-1DB0-4AD4-A3B6-D260D0D37CAE}" presName="sibTrans" presStyleCnt="0"/>
      <dgm:spPr/>
    </dgm:pt>
    <dgm:pt modelId="{D93AF8DF-95CF-4D62-A731-093AB332870C}" type="pres">
      <dgm:prSet presAssocID="{41E60067-A315-47AE-992F-8F6BE9CE06E3}" presName="node" presStyleLbl="node1" presStyleIdx="2" presStyleCnt="5">
        <dgm:presLayoutVars>
          <dgm:bulletEnabled val="1"/>
        </dgm:presLayoutVars>
      </dgm:prSet>
      <dgm:spPr/>
      <dgm:t>
        <a:bodyPr/>
        <a:lstStyle/>
        <a:p>
          <a:endParaRPr lang="en-US"/>
        </a:p>
      </dgm:t>
    </dgm:pt>
    <dgm:pt modelId="{F4EA85A2-9FDC-4374-BF3E-7ED7815C519B}" type="pres">
      <dgm:prSet presAssocID="{B70C15BF-8FD3-4F1E-B648-AD0622DE5318}" presName="sibTrans" presStyleCnt="0"/>
      <dgm:spPr/>
    </dgm:pt>
    <dgm:pt modelId="{5A7A9C68-3298-4176-8945-B3C700F57A3C}" type="pres">
      <dgm:prSet presAssocID="{93ED1169-F9C8-4158-842B-C53803F9F199}" presName="node" presStyleLbl="node1" presStyleIdx="3" presStyleCnt="5">
        <dgm:presLayoutVars>
          <dgm:bulletEnabled val="1"/>
        </dgm:presLayoutVars>
      </dgm:prSet>
      <dgm:spPr/>
      <dgm:t>
        <a:bodyPr/>
        <a:lstStyle/>
        <a:p>
          <a:endParaRPr lang="en-US"/>
        </a:p>
      </dgm:t>
    </dgm:pt>
    <dgm:pt modelId="{F19B377B-EE97-4F68-9F0D-40115E353092}" type="pres">
      <dgm:prSet presAssocID="{AB855A33-A4D7-4637-8ABB-ADA461D8A299}" presName="sibTrans" presStyleCnt="0"/>
      <dgm:spPr/>
    </dgm:pt>
    <dgm:pt modelId="{4227FAD7-1428-476C-B98F-E0A704FB36D8}" type="pres">
      <dgm:prSet presAssocID="{4B4068E8-2639-4974-9D89-52233F8D2926}" presName="node" presStyleLbl="node1" presStyleIdx="4" presStyleCnt="5">
        <dgm:presLayoutVars>
          <dgm:bulletEnabled val="1"/>
        </dgm:presLayoutVars>
      </dgm:prSet>
      <dgm:spPr/>
      <dgm:t>
        <a:bodyPr/>
        <a:lstStyle/>
        <a:p>
          <a:endParaRPr lang="en-US"/>
        </a:p>
      </dgm:t>
    </dgm:pt>
  </dgm:ptLst>
  <dgm:cxnLst>
    <dgm:cxn modelId="{DEBA7AC9-2163-4BAD-9A11-F9587D846657}" srcId="{708F972B-8ACC-4C04-8405-4429BA67F3B2}" destId="{41E60067-A315-47AE-992F-8F6BE9CE06E3}" srcOrd="2" destOrd="0" parTransId="{9537D25E-6DDA-45CE-B604-A463DDF11CBE}" sibTransId="{B70C15BF-8FD3-4F1E-B648-AD0622DE5318}"/>
    <dgm:cxn modelId="{B8C62064-4767-4769-B7D7-01C7159230E3}" type="presOf" srcId="{41E60067-A315-47AE-992F-8F6BE9CE06E3}" destId="{D93AF8DF-95CF-4D62-A731-093AB332870C}" srcOrd="0" destOrd="0" presId="urn:microsoft.com/office/officeart/2005/8/layout/default#1"/>
    <dgm:cxn modelId="{2DBF5F8A-5E97-4C58-8F12-12F12DDC270C}" type="presOf" srcId="{708F972B-8ACC-4C04-8405-4429BA67F3B2}" destId="{4F0A5DC3-743C-4B45-BFB1-59E920BAB657}" srcOrd="0" destOrd="0" presId="urn:microsoft.com/office/officeart/2005/8/layout/default#1"/>
    <dgm:cxn modelId="{688EF751-58CE-4012-B779-8E55EBC807BF}" type="presOf" srcId="{A69E98CC-E4B5-495E-A6CC-F49E85E7C785}" destId="{6546C704-47F9-4DDF-B698-6121784EAE0D}" srcOrd="0" destOrd="0" presId="urn:microsoft.com/office/officeart/2005/8/layout/default#1"/>
    <dgm:cxn modelId="{6E37E186-AC0A-4476-95FD-1C271B700380}" type="presOf" srcId="{3884D199-8A5A-4F98-8F2B-DC2E1FB4C35F}" destId="{15977826-45B0-40D5-BAA3-4539DAD5DD54}" srcOrd="0" destOrd="0" presId="urn:microsoft.com/office/officeart/2005/8/layout/default#1"/>
    <dgm:cxn modelId="{C77DE10C-825A-4B54-82D0-51FE1FC9EF14}" srcId="{708F972B-8ACC-4C04-8405-4429BA67F3B2}" destId="{4B4068E8-2639-4974-9D89-52233F8D2926}" srcOrd="4" destOrd="0" parTransId="{1FEE5B21-B105-4255-AF60-FB8C1548C9D7}" sibTransId="{D7576F55-1EA3-46B7-AA57-D5C75129B6B2}"/>
    <dgm:cxn modelId="{34E0A177-47B1-452A-9D17-D5F9CB1467AA}" type="presOf" srcId="{93ED1169-F9C8-4158-842B-C53803F9F199}" destId="{5A7A9C68-3298-4176-8945-B3C700F57A3C}" srcOrd="0" destOrd="0" presId="urn:microsoft.com/office/officeart/2005/8/layout/default#1"/>
    <dgm:cxn modelId="{780F3903-FB05-43AF-9900-52E87B03E58E}" type="presOf" srcId="{4B4068E8-2639-4974-9D89-52233F8D2926}" destId="{4227FAD7-1428-476C-B98F-E0A704FB36D8}" srcOrd="0" destOrd="0" presId="urn:microsoft.com/office/officeart/2005/8/layout/default#1"/>
    <dgm:cxn modelId="{055D7BED-ECD9-4C94-BDF3-7E260849124E}" srcId="{708F972B-8ACC-4C04-8405-4429BA67F3B2}" destId="{93ED1169-F9C8-4158-842B-C53803F9F199}" srcOrd="3" destOrd="0" parTransId="{FC0CBFA8-9682-4FFC-A7F3-FC5FE7DA3CBD}" sibTransId="{AB855A33-A4D7-4637-8ABB-ADA461D8A299}"/>
    <dgm:cxn modelId="{3B1F6491-A2C3-4EB3-A327-CC66B7BD69D7}" srcId="{708F972B-8ACC-4C04-8405-4429BA67F3B2}" destId="{A69E98CC-E4B5-495E-A6CC-F49E85E7C785}" srcOrd="1" destOrd="0" parTransId="{DB43205B-129E-4F05-A57C-41D501E79A1B}" sibTransId="{D1718C33-1DB0-4AD4-A3B6-D260D0D37CAE}"/>
    <dgm:cxn modelId="{DA7475AA-34D9-413A-9BB7-F055F1C7E188}" srcId="{708F972B-8ACC-4C04-8405-4429BA67F3B2}" destId="{3884D199-8A5A-4F98-8F2B-DC2E1FB4C35F}" srcOrd="0" destOrd="0" parTransId="{5EE3861F-4C6B-4B24-B133-C3A4871166A0}" sibTransId="{A1B526C3-C112-43D8-8E28-8729963194BD}"/>
    <dgm:cxn modelId="{6F72C393-01E4-490C-A91C-1C2729A52C25}" type="presParOf" srcId="{4F0A5DC3-743C-4B45-BFB1-59E920BAB657}" destId="{15977826-45B0-40D5-BAA3-4539DAD5DD54}" srcOrd="0" destOrd="0" presId="urn:microsoft.com/office/officeart/2005/8/layout/default#1"/>
    <dgm:cxn modelId="{56D6101D-DCAF-4BE4-A31D-985600BAA674}" type="presParOf" srcId="{4F0A5DC3-743C-4B45-BFB1-59E920BAB657}" destId="{9259971A-7F3F-4C5E-B0BD-67BA9D3694A3}" srcOrd="1" destOrd="0" presId="urn:microsoft.com/office/officeart/2005/8/layout/default#1"/>
    <dgm:cxn modelId="{2C75C136-A3DD-427D-B812-A057373F4BEB}" type="presParOf" srcId="{4F0A5DC3-743C-4B45-BFB1-59E920BAB657}" destId="{6546C704-47F9-4DDF-B698-6121784EAE0D}" srcOrd="2" destOrd="0" presId="urn:microsoft.com/office/officeart/2005/8/layout/default#1"/>
    <dgm:cxn modelId="{7ED8A87B-907F-4951-9965-5E226B90AB42}" type="presParOf" srcId="{4F0A5DC3-743C-4B45-BFB1-59E920BAB657}" destId="{6D45A9FE-545D-4486-A751-CC9DBED914CB}" srcOrd="3" destOrd="0" presId="urn:microsoft.com/office/officeart/2005/8/layout/default#1"/>
    <dgm:cxn modelId="{888373F7-519B-49CC-ABF4-31CCBD62B1F7}" type="presParOf" srcId="{4F0A5DC3-743C-4B45-BFB1-59E920BAB657}" destId="{D93AF8DF-95CF-4D62-A731-093AB332870C}" srcOrd="4" destOrd="0" presId="urn:microsoft.com/office/officeart/2005/8/layout/default#1"/>
    <dgm:cxn modelId="{9B93B956-FB35-4C14-A52A-6091FE85C49A}" type="presParOf" srcId="{4F0A5DC3-743C-4B45-BFB1-59E920BAB657}" destId="{F4EA85A2-9FDC-4374-BF3E-7ED7815C519B}" srcOrd="5" destOrd="0" presId="urn:microsoft.com/office/officeart/2005/8/layout/default#1"/>
    <dgm:cxn modelId="{9F3D522E-7C1F-4E61-B715-33FACC3CAB1A}" type="presParOf" srcId="{4F0A5DC3-743C-4B45-BFB1-59E920BAB657}" destId="{5A7A9C68-3298-4176-8945-B3C700F57A3C}" srcOrd="6" destOrd="0" presId="urn:microsoft.com/office/officeart/2005/8/layout/default#1"/>
    <dgm:cxn modelId="{BD9C53D9-129C-43B6-B5CD-4D7CF2004BF2}" type="presParOf" srcId="{4F0A5DC3-743C-4B45-BFB1-59E920BAB657}" destId="{F19B377B-EE97-4F68-9F0D-40115E353092}" srcOrd="7" destOrd="0" presId="urn:microsoft.com/office/officeart/2005/8/layout/default#1"/>
    <dgm:cxn modelId="{2DE280AE-63E4-4403-8865-94414C30B619}" type="presParOf" srcId="{4F0A5DC3-743C-4B45-BFB1-59E920BAB657}" destId="{4227FAD7-1428-476C-B98F-E0A704FB36D8}" srcOrd="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9A146B-8BB4-4919-B2E3-98C836F178F7}" type="doc">
      <dgm:prSet loTypeId="urn:microsoft.com/office/officeart/2005/8/layout/default#2" loCatId="list" qsTypeId="urn:microsoft.com/office/officeart/2005/8/quickstyle/3d2" qsCatId="3D" csTypeId="urn:microsoft.com/office/officeart/2005/8/colors/accent1_2" csCatId="accent1" phldr="1"/>
      <dgm:spPr/>
      <dgm:t>
        <a:bodyPr/>
        <a:lstStyle/>
        <a:p>
          <a:endParaRPr lang="en-US"/>
        </a:p>
      </dgm:t>
    </dgm:pt>
    <dgm:pt modelId="{72753744-AF6A-48C7-A4C6-5435E77790BC}">
      <dgm:prSet phldrT="[Text]"/>
      <dgm:spPr/>
      <dgm:t>
        <a:bodyPr/>
        <a:lstStyle/>
        <a:p>
          <a:r>
            <a:rPr lang="en-US" dirty="0" smtClean="0"/>
            <a:t>mail</a:t>
          </a:r>
          <a:endParaRPr lang="en-US" dirty="0"/>
        </a:p>
      </dgm:t>
    </dgm:pt>
    <dgm:pt modelId="{077219CD-457C-4047-B6BE-B94077F1B2E9}" type="parTrans" cxnId="{8C0B243E-C46E-449D-B33E-9B054AB5B1F1}">
      <dgm:prSet/>
      <dgm:spPr/>
      <dgm:t>
        <a:bodyPr/>
        <a:lstStyle/>
        <a:p>
          <a:endParaRPr lang="en-US"/>
        </a:p>
      </dgm:t>
    </dgm:pt>
    <dgm:pt modelId="{A14873C6-07A6-4D85-9004-51257F5BE7BC}" type="sibTrans" cxnId="{8C0B243E-C46E-449D-B33E-9B054AB5B1F1}">
      <dgm:prSet/>
      <dgm:spPr/>
      <dgm:t>
        <a:bodyPr/>
        <a:lstStyle/>
        <a:p>
          <a:endParaRPr lang="en-US"/>
        </a:p>
      </dgm:t>
    </dgm:pt>
    <dgm:pt modelId="{D5832F57-E1D6-4E14-AAF4-63052AA3F936}">
      <dgm:prSet phldrT="[Text]"/>
      <dgm:spPr/>
      <dgm:t>
        <a:bodyPr/>
        <a:lstStyle/>
        <a:p>
          <a:r>
            <a:rPr lang="en-US" dirty="0" smtClean="0"/>
            <a:t>email</a:t>
          </a:r>
          <a:endParaRPr lang="en-US" dirty="0"/>
        </a:p>
      </dgm:t>
    </dgm:pt>
    <dgm:pt modelId="{5A9A2D4D-ED27-42F3-A30D-7F70716AA9AE}" type="parTrans" cxnId="{4F6551E6-33AB-4241-97C8-1C1445186D3E}">
      <dgm:prSet/>
      <dgm:spPr/>
      <dgm:t>
        <a:bodyPr/>
        <a:lstStyle/>
        <a:p>
          <a:endParaRPr lang="en-US"/>
        </a:p>
      </dgm:t>
    </dgm:pt>
    <dgm:pt modelId="{DCA2A2A5-1B07-4FD9-99BA-562C58E6318B}" type="sibTrans" cxnId="{4F6551E6-33AB-4241-97C8-1C1445186D3E}">
      <dgm:prSet/>
      <dgm:spPr/>
      <dgm:t>
        <a:bodyPr/>
        <a:lstStyle/>
        <a:p>
          <a:endParaRPr lang="en-US"/>
        </a:p>
      </dgm:t>
    </dgm:pt>
    <dgm:pt modelId="{6EAB0FEE-1F02-45DC-BEDB-B733DA127C12}">
      <dgm:prSet phldrT="[Text]"/>
      <dgm:spPr/>
      <dgm:t>
        <a:bodyPr/>
        <a:lstStyle/>
        <a:p>
          <a:r>
            <a:rPr lang="en-US" dirty="0" smtClean="0"/>
            <a:t>telephone</a:t>
          </a:r>
          <a:endParaRPr lang="en-US" dirty="0"/>
        </a:p>
      </dgm:t>
    </dgm:pt>
    <dgm:pt modelId="{DC8BA83B-6A92-41DB-BED4-99DEDBA5443B}" type="parTrans" cxnId="{D03DB5F4-6379-48B1-B650-6690DAD531CA}">
      <dgm:prSet/>
      <dgm:spPr/>
      <dgm:t>
        <a:bodyPr/>
        <a:lstStyle/>
        <a:p>
          <a:endParaRPr lang="en-US"/>
        </a:p>
      </dgm:t>
    </dgm:pt>
    <dgm:pt modelId="{03444B22-D99A-49BD-A2C0-A29793119B7B}" type="sibTrans" cxnId="{D03DB5F4-6379-48B1-B650-6690DAD531CA}">
      <dgm:prSet/>
      <dgm:spPr/>
      <dgm:t>
        <a:bodyPr/>
        <a:lstStyle/>
        <a:p>
          <a:endParaRPr lang="en-US"/>
        </a:p>
      </dgm:t>
    </dgm:pt>
    <dgm:pt modelId="{271D5C7A-AD6D-46CB-87A1-DE797DAE77DB}">
      <dgm:prSet phldrT="[Text]"/>
      <dgm:spPr/>
      <dgm:t>
        <a:bodyPr/>
        <a:lstStyle/>
        <a:p>
          <a:r>
            <a:rPr lang="en-US" dirty="0" smtClean="0"/>
            <a:t>Personal administration</a:t>
          </a:r>
          <a:endParaRPr lang="en-US" dirty="0"/>
        </a:p>
      </dgm:t>
    </dgm:pt>
    <dgm:pt modelId="{2E7FAB24-58F4-42BD-9A7A-0C47831263E6}" type="parTrans" cxnId="{A64DFF6B-7042-44A3-92C3-5E2AE7867603}">
      <dgm:prSet/>
      <dgm:spPr/>
      <dgm:t>
        <a:bodyPr/>
        <a:lstStyle/>
        <a:p>
          <a:endParaRPr lang="en-US"/>
        </a:p>
      </dgm:t>
    </dgm:pt>
    <dgm:pt modelId="{A5342C0E-5376-4907-A329-930332F55D38}" type="sibTrans" cxnId="{A64DFF6B-7042-44A3-92C3-5E2AE7867603}">
      <dgm:prSet/>
      <dgm:spPr/>
      <dgm:t>
        <a:bodyPr/>
        <a:lstStyle/>
        <a:p>
          <a:endParaRPr lang="en-US"/>
        </a:p>
      </dgm:t>
    </dgm:pt>
    <dgm:pt modelId="{F6AFCFCA-8288-4BA7-BAB6-AB9DB69A1E69}">
      <dgm:prSet phldrT="[Text]"/>
      <dgm:spPr/>
      <dgm:t>
        <a:bodyPr/>
        <a:lstStyle/>
        <a:p>
          <a:r>
            <a:rPr lang="en-US" dirty="0" smtClean="0"/>
            <a:t>interview</a:t>
          </a:r>
          <a:endParaRPr lang="en-US" dirty="0"/>
        </a:p>
      </dgm:t>
    </dgm:pt>
    <dgm:pt modelId="{CEBAA663-6431-405D-BFB7-A634E0CAC0A5}" type="parTrans" cxnId="{B69DF6F7-7BE5-48F8-8E8E-2AD3488CFD73}">
      <dgm:prSet/>
      <dgm:spPr/>
      <dgm:t>
        <a:bodyPr/>
        <a:lstStyle/>
        <a:p>
          <a:endParaRPr lang="en-US"/>
        </a:p>
      </dgm:t>
    </dgm:pt>
    <dgm:pt modelId="{09775FA6-240E-4A56-B8AA-26CB9FC81694}" type="sibTrans" cxnId="{B69DF6F7-7BE5-48F8-8E8E-2AD3488CFD73}">
      <dgm:prSet/>
      <dgm:spPr/>
      <dgm:t>
        <a:bodyPr/>
        <a:lstStyle/>
        <a:p>
          <a:endParaRPr lang="en-US"/>
        </a:p>
      </dgm:t>
    </dgm:pt>
    <dgm:pt modelId="{7F8F00D0-2756-45D6-8FBC-4DB2005D3FD9}" type="pres">
      <dgm:prSet presAssocID="{C19A146B-8BB4-4919-B2E3-98C836F178F7}" presName="diagram" presStyleCnt="0">
        <dgm:presLayoutVars>
          <dgm:dir/>
          <dgm:resizeHandles val="exact"/>
        </dgm:presLayoutVars>
      </dgm:prSet>
      <dgm:spPr/>
      <dgm:t>
        <a:bodyPr/>
        <a:lstStyle/>
        <a:p>
          <a:endParaRPr lang="en-US"/>
        </a:p>
      </dgm:t>
    </dgm:pt>
    <dgm:pt modelId="{2A6A3A3E-DA23-49CF-9F54-D1F97F1FCAC1}" type="pres">
      <dgm:prSet presAssocID="{72753744-AF6A-48C7-A4C6-5435E77790BC}" presName="node" presStyleLbl="node1" presStyleIdx="0" presStyleCnt="5">
        <dgm:presLayoutVars>
          <dgm:bulletEnabled val="1"/>
        </dgm:presLayoutVars>
      </dgm:prSet>
      <dgm:spPr/>
      <dgm:t>
        <a:bodyPr/>
        <a:lstStyle/>
        <a:p>
          <a:endParaRPr lang="en-US"/>
        </a:p>
      </dgm:t>
    </dgm:pt>
    <dgm:pt modelId="{9C78F447-CA34-4AD5-8A64-CF2E7182B4A3}" type="pres">
      <dgm:prSet presAssocID="{A14873C6-07A6-4D85-9004-51257F5BE7BC}" presName="sibTrans" presStyleCnt="0"/>
      <dgm:spPr/>
    </dgm:pt>
    <dgm:pt modelId="{8D789777-87D6-4ECD-8A6E-E94A86CAB701}" type="pres">
      <dgm:prSet presAssocID="{D5832F57-E1D6-4E14-AAF4-63052AA3F936}" presName="node" presStyleLbl="node1" presStyleIdx="1" presStyleCnt="5" custLinFactNeighborX="2340" custLinFactNeighborY="-7033">
        <dgm:presLayoutVars>
          <dgm:bulletEnabled val="1"/>
        </dgm:presLayoutVars>
      </dgm:prSet>
      <dgm:spPr/>
      <dgm:t>
        <a:bodyPr/>
        <a:lstStyle/>
        <a:p>
          <a:endParaRPr lang="en-US"/>
        </a:p>
      </dgm:t>
    </dgm:pt>
    <dgm:pt modelId="{10AA8D61-08D9-492D-A7C8-146EBD3053C7}" type="pres">
      <dgm:prSet presAssocID="{DCA2A2A5-1B07-4FD9-99BA-562C58E6318B}" presName="sibTrans" presStyleCnt="0"/>
      <dgm:spPr/>
    </dgm:pt>
    <dgm:pt modelId="{EC1C935B-636D-44FF-BC7A-C8728A100594}" type="pres">
      <dgm:prSet presAssocID="{6EAB0FEE-1F02-45DC-BEDB-B733DA127C12}" presName="node" presStyleLbl="node1" presStyleIdx="2" presStyleCnt="5">
        <dgm:presLayoutVars>
          <dgm:bulletEnabled val="1"/>
        </dgm:presLayoutVars>
      </dgm:prSet>
      <dgm:spPr/>
      <dgm:t>
        <a:bodyPr/>
        <a:lstStyle/>
        <a:p>
          <a:endParaRPr lang="en-US"/>
        </a:p>
      </dgm:t>
    </dgm:pt>
    <dgm:pt modelId="{9DEC6DBA-B3C3-4DA8-8C44-133A15C07151}" type="pres">
      <dgm:prSet presAssocID="{03444B22-D99A-49BD-A2C0-A29793119B7B}" presName="sibTrans" presStyleCnt="0"/>
      <dgm:spPr/>
    </dgm:pt>
    <dgm:pt modelId="{EC606BC3-E7F5-42D1-9B65-42DEDA52B166}" type="pres">
      <dgm:prSet presAssocID="{271D5C7A-AD6D-46CB-87A1-DE797DAE77DB}" presName="node" presStyleLbl="node1" presStyleIdx="3" presStyleCnt="5">
        <dgm:presLayoutVars>
          <dgm:bulletEnabled val="1"/>
        </dgm:presLayoutVars>
      </dgm:prSet>
      <dgm:spPr/>
      <dgm:t>
        <a:bodyPr/>
        <a:lstStyle/>
        <a:p>
          <a:endParaRPr lang="en-US"/>
        </a:p>
      </dgm:t>
    </dgm:pt>
    <dgm:pt modelId="{A2AD4443-8987-4B1D-9D22-9FF94CC73088}" type="pres">
      <dgm:prSet presAssocID="{A5342C0E-5376-4907-A329-930332F55D38}" presName="sibTrans" presStyleCnt="0"/>
      <dgm:spPr/>
    </dgm:pt>
    <dgm:pt modelId="{2C2C0670-E167-43D9-AA86-DF8DF610B08F}" type="pres">
      <dgm:prSet presAssocID="{F6AFCFCA-8288-4BA7-BAB6-AB9DB69A1E69}" presName="node" presStyleLbl="node1" presStyleIdx="4" presStyleCnt="5">
        <dgm:presLayoutVars>
          <dgm:bulletEnabled val="1"/>
        </dgm:presLayoutVars>
      </dgm:prSet>
      <dgm:spPr/>
      <dgm:t>
        <a:bodyPr/>
        <a:lstStyle/>
        <a:p>
          <a:endParaRPr lang="en-US"/>
        </a:p>
      </dgm:t>
    </dgm:pt>
  </dgm:ptLst>
  <dgm:cxnLst>
    <dgm:cxn modelId="{6D2D83E0-0242-4310-9F72-F1E007EFACFB}" type="presOf" srcId="{72753744-AF6A-48C7-A4C6-5435E77790BC}" destId="{2A6A3A3E-DA23-49CF-9F54-D1F97F1FCAC1}" srcOrd="0" destOrd="0" presId="urn:microsoft.com/office/officeart/2005/8/layout/default#2"/>
    <dgm:cxn modelId="{B69DF6F7-7BE5-48F8-8E8E-2AD3488CFD73}" srcId="{C19A146B-8BB4-4919-B2E3-98C836F178F7}" destId="{F6AFCFCA-8288-4BA7-BAB6-AB9DB69A1E69}" srcOrd="4" destOrd="0" parTransId="{CEBAA663-6431-405D-BFB7-A634E0CAC0A5}" sibTransId="{09775FA6-240E-4A56-B8AA-26CB9FC81694}"/>
    <dgm:cxn modelId="{47C9F834-7916-42D4-AC68-FA36376E3DBB}" type="presOf" srcId="{F6AFCFCA-8288-4BA7-BAB6-AB9DB69A1E69}" destId="{2C2C0670-E167-43D9-AA86-DF8DF610B08F}" srcOrd="0" destOrd="0" presId="urn:microsoft.com/office/officeart/2005/8/layout/default#2"/>
    <dgm:cxn modelId="{F04674CA-B5EE-4018-8ADB-FCB036043A63}" type="presOf" srcId="{C19A146B-8BB4-4919-B2E3-98C836F178F7}" destId="{7F8F00D0-2756-45D6-8FBC-4DB2005D3FD9}" srcOrd="0" destOrd="0" presId="urn:microsoft.com/office/officeart/2005/8/layout/default#2"/>
    <dgm:cxn modelId="{D56D388E-7E36-4494-8961-A3C31A81B753}" type="presOf" srcId="{271D5C7A-AD6D-46CB-87A1-DE797DAE77DB}" destId="{EC606BC3-E7F5-42D1-9B65-42DEDA52B166}" srcOrd="0" destOrd="0" presId="urn:microsoft.com/office/officeart/2005/8/layout/default#2"/>
    <dgm:cxn modelId="{D03DB5F4-6379-48B1-B650-6690DAD531CA}" srcId="{C19A146B-8BB4-4919-B2E3-98C836F178F7}" destId="{6EAB0FEE-1F02-45DC-BEDB-B733DA127C12}" srcOrd="2" destOrd="0" parTransId="{DC8BA83B-6A92-41DB-BED4-99DEDBA5443B}" sibTransId="{03444B22-D99A-49BD-A2C0-A29793119B7B}"/>
    <dgm:cxn modelId="{4F6551E6-33AB-4241-97C8-1C1445186D3E}" srcId="{C19A146B-8BB4-4919-B2E3-98C836F178F7}" destId="{D5832F57-E1D6-4E14-AAF4-63052AA3F936}" srcOrd="1" destOrd="0" parTransId="{5A9A2D4D-ED27-42F3-A30D-7F70716AA9AE}" sibTransId="{DCA2A2A5-1B07-4FD9-99BA-562C58E6318B}"/>
    <dgm:cxn modelId="{2D6B3BC9-266B-4B11-B2CA-4DA407D65139}" type="presOf" srcId="{D5832F57-E1D6-4E14-AAF4-63052AA3F936}" destId="{8D789777-87D6-4ECD-8A6E-E94A86CAB701}" srcOrd="0" destOrd="0" presId="urn:microsoft.com/office/officeart/2005/8/layout/default#2"/>
    <dgm:cxn modelId="{4CE73E8C-829C-4273-AC97-D4A47ED9043D}" type="presOf" srcId="{6EAB0FEE-1F02-45DC-BEDB-B733DA127C12}" destId="{EC1C935B-636D-44FF-BC7A-C8728A100594}" srcOrd="0" destOrd="0" presId="urn:microsoft.com/office/officeart/2005/8/layout/default#2"/>
    <dgm:cxn modelId="{8C0B243E-C46E-449D-B33E-9B054AB5B1F1}" srcId="{C19A146B-8BB4-4919-B2E3-98C836F178F7}" destId="{72753744-AF6A-48C7-A4C6-5435E77790BC}" srcOrd="0" destOrd="0" parTransId="{077219CD-457C-4047-B6BE-B94077F1B2E9}" sibTransId="{A14873C6-07A6-4D85-9004-51257F5BE7BC}"/>
    <dgm:cxn modelId="{A64DFF6B-7042-44A3-92C3-5E2AE7867603}" srcId="{C19A146B-8BB4-4919-B2E3-98C836F178F7}" destId="{271D5C7A-AD6D-46CB-87A1-DE797DAE77DB}" srcOrd="3" destOrd="0" parTransId="{2E7FAB24-58F4-42BD-9A7A-0C47831263E6}" sibTransId="{A5342C0E-5376-4907-A329-930332F55D38}"/>
    <dgm:cxn modelId="{0936064A-C325-4B86-9037-AEAD44C8D55E}" type="presParOf" srcId="{7F8F00D0-2756-45D6-8FBC-4DB2005D3FD9}" destId="{2A6A3A3E-DA23-49CF-9F54-D1F97F1FCAC1}" srcOrd="0" destOrd="0" presId="urn:microsoft.com/office/officeart/2005/8/layout/default#2"/>
    <dgm:cxn modelId="{4DC386F4-3E31-4F8A-8FD9-E48ED996901B}" type="presParOf" srcId="{7F8F00D0-2756-45D6-8FBC-4DB2005D3FD9}" destId="{9C78F447-CA34-4AD5-8A64-CF2E7182B4A3}" srcOrd="1" destOrd="0" presId="urn:microsoft.com/office/officeart/2005/8/layout/default#2"/>
    <dgm:cxn modelId="{51B73D64-2CF1-43EC-AF90-4EE6546B9233}" type="presParOf" srcId="{7F8F00D0-2756-45D6-8FBC-4DB2005D3FD9}" destId="{8D789777-87D6-4ECD-8A6E-E94A86CAB701}" srcOrd="2" destOrd="0" presId="urn:microsoft.com/office/officeart/2005/8/layout/default#2"/>
    <dgm:cxn modelId="{57CF57F2-2733-4B2A-8BFA-6839BD59FA7B}" type="presParOf" srcId="{7F8F00D0-2756-45D6-8FBC-4DB2005D3FD9}" destId="{10AA8D61-08D9-492D-A7C8-146EBD3053C7}" srcOrd="3" destOrd="0" presId="urn:microsoft.com/office/officeart/2005/8/layout/default#2"/>
    <dgm:cxn modelId="{1690F6AE-3A6A-4BDD-8622-5E8536D3A8CC}" type="presParOf" srcId="{7F8F00D0-2756-45D6-8FBC-4DB2005D3FD9}" destId="{EC1C935B-636D-44FF-BC7A-C8728A100594}" srcOrd="4" destOrd="0" presId="urn:microsoft.com/office/officeart/2005/8/layout/default#2"/>
    <dgm:cxn modelId="{32DE6F57-D47A-45A8-B6B8-EDF31EF4BE67}" type="presParOf" srcId="{7F8F00D0-2756-45D6-8FBC-4DB2005D3FD9}" destId="{9DEC6DBA-B3C3-4DA8-8C44-133A15C07151}" srcOrd="5" destOrd="0" presId="urn:microsoft.com/office/officeart/2005/8/layout/default#2"/>
    <dgm:cxn modelId="{7EA33CAF-149C-44C2-8B37-703E4DC68DE0}" type="presParOf" srcId="{7F8F00D0-2756-45D6-8FBC-4DB2005D3FD9}" destId="{EC606BC3-E7F5-42D1-9B65-42DEDA52B166}" srcOrd="6" destOrd="0" presId="urn:microsoft.com/office/officeart/2005/8/layout/default#2"/>
    <dgm:cxn modelId="{E38369E1-C081-4474-B3B2-3EED11174706}" type="presParOf" srcId="{7F8F00D0-2756-45D6-8FBC-4DB2005D3FD9}" destId="{A2AD4443-8987-4B1D-9D22-9FF94CC73088}" srcOrd="7" destOrd="0" presId="urn:microsoft.com/office/officeart/2005/8/layout/default#2"/>
    <dgm:cxn modelId="{51EC2AF6-8089-4C0B-A957-2DE7C590847A}" type="presParOf" srcId="{7F8F00D0-2756-45D6-8FBC-4DB2005D3FD9}" destId="{2C2C0670-E167-43D9-AA86-DF8DF610B08F}" srcOrd="8"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642CC-8648-4DA7-B8D5-79B29F39D103}">
      <dsp:nvSpPr>
        <dsp:cNvPr id="0" name=""/>
        <dsp:cNvSpPr/>
      </dsp:nvSpPr>
      <dsp:spPr>
        <a:xfrm>
          <a:off x="228609" y="1676406"/>
          <a:ext cx="2264916" cy="113245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Times New Roman" pitchFamily="18" charset="0"/>
              <a:cs typeface="Times New Roman" pitchFamily="18" charset="0"/>
            </a:rPr>
            <a:t>Survey can be categorized as</a:t>
          </a:r>
          <a:endParaRPr lang="en-US" sz="1800" b="1" kern="1200" dirty="0">
            <a:latin typeface="Times New Roman" pitchFamily="18" charset="0"/>
            <a:cs typeface="Times New Roman" pitchFamily="18" charset="0"/>
          </a:endParaRPr>
        </a:p>
      </dsp:txBody>
      <dsp:txXfrm>
        <a:off x="261778" y="1709575"/>
        <a:ext cx="2198578" cy="1066120"/>
      </dsp:txXfrm>
    </dsp:sp>
    <dsp:sp modelId="{881B5279-30BF-423B-BF41-096D25F2E527}">
      <dsp:nvSpPr>
        <dsp:cNvPr id="0" name=""/>
        <dsp:cNvSpPr/>
      </dsp:nvSpPr>
      <dsp:spPr>
        <a:xfrm rot="18275647">
          <a:off x="2253459" y="1767987"/>
          <a:ext cx="1110798" cy="34892"/>
        </a:xfrm>
        <a:custGeom>
          <a:avLst/>
          <a:gdLst/>
          <a:ahLst/>
          <a:cxnLst/>
          <a:rect l="0" t="0" r="0" b="0"/>
          <a:pathLst>
            <a:path>
              <a:moveTo>
                <a:pt x="0" y="17446"/>
              </a:moveTo>
              <a:lnTo>
                <a:pt x="1110798" y="17446"/>
              </a:lnTo>
            </a:path>
          </a:pathLst>
        </a:custGeom>
        <a:noFill/>
        <a:ln w="25400"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81088" y="1757663"/>
        <a:ext cx="55539" cy="55539"/>
      </dsp:txXfrm>
    </dsp:sp>
    <dsp:sp modelId="{B74CFCF7-AD5A-4D0D-A9BC-4A047A03D04F}">
      <dsp:nvSpPr>
        <dsp:cNvPr id="0" name=""/>
        <dsp:cNvSpPr/>
      </dsp:nvSpPr>
      <dsp:spPr>
        <a:xfrm>
          <a:off x="3124191" y="762002"/>
          <a:ext cx="2264916" cy="113245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t>Cross-sectional</a:t>
          </a:r>
          <a:endParaRPr lang="en-US" sz="1800" b="1" kern="1200" dirty="0"/>
        </a:p>
      </dsp:txBody>
      <dsp:txXfrm>
        <a:off x="3157360" y="795171"/>
        <a:ext cx="2198578" cy="1066120"/>
      </dsp:txXfrm>
    </dsp:sp>
    <dsp:sp modelId="{56B92243-8CF9-4F3C-B7A3-4BD9A83B31CB}">
      <dsp:nvSpPr>
        <dsp:cNvPr id="0" name=""/>
        <dsp:cNvSpPr/>
      </dsp:nvSpPr>
      <dsp:spPr>
        <a:xfrm>
          <a:off x="5389107" y="1310785"/>
          <a:ext cx="935500" cy="34892"/>
        </a:xfrm>
        <a:custGeom>
          <a:avLst/>
          <a:gdLst/>
          <a:ahLst/>
          <a:cxnLst/>
          <a:rect l="0" t="0" r="0" b="0"/>
          <a:pathLst>
            <a:path>
              <a:moveTo>
                <a:pt x="0" y="17446"/>
              </a:moveTo>
              <a:lnTo>
                <a:pt x="935500" y="1744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33470" y="1304844"/>
        <a:ext cx="46775" cy="46775"/>
      </dsp:txXfrm>
    </dsp:sp>
    <dsp:sp modelId="{41A18332-4B84-4E21-AF99-BBEA16A22FFD}">
      <dsp:nvSpPr>
        <dsp:cNvPr id="0" name=""/>
        <dsp:cNvSpPr/>
      </dsp:nvSpPr>
      <dsp:spPr>
        <a:xfrm>
          <a:off x="6324608" y="762002"/>
          <a:ext cx="2264916" cy="113245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point in time  Collects data at one </a:t>
          </a:r>
          <a:endParaRPr lang="en-US" sz="1800" kern="1200" dirty="0"/>
        </a:p>
      </dsp:txBody>
      <dsp:txXfrm>
        <a:off x="6357777" y="795171"/>
        <a:ext cx="2198578" cy="1066120"/>
      </dsp:txXfrm>
    </dsp:sp>
    <dsp:sp modelId="{227A3E53-312C-4415-8C2E-538F3BEE8405}">
      <dsp:nvSpPr>
        <dsp:cNvPr id="0" name=""/>
        <dsp:cNvSpPr/>
      </dsp:nvSpPr>
      <dsp:spPr>
        <a:xfrm rot="3776127">
          <a:off x="2086672" y="2889952"/>
          <a:ext cx="1493022" cy="34892"/>
        </a:xfrm>
        <a:custGeom>
          <a:avLst/>
          <a:gdLst/>
          <a:ahLst/>
          <a:cxnLst/>
          <a:rect l="0" t="0" r="0" b="0"/>
          <a:pathLst>
            <a:path>
              <a:moveTo>
                <a:pt x="0" y="17446"/>
              </a:moveTo>
              <a:lnTo>
                <a:pt x="1493022" y="17446"/>
              </a:lnTo>
            </a:path>
          </a:pathLst>
        </a:custGeom>
        <a:noFill/>
        <a:ln w="25400"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95858" y="2870073"/>
        <a:ext cx="74651" cy="74651"/>
      </dsp:txXfrm>
    </dsp:sp>
    <dsp:sp modelId="{595B710C-0930-4E88-AF5C-44CD59F7E507}">
      <dsp:nvSpPr>
        <dsp:cNvPr id="0" name=""/>
        <dsp:cNvSpPr/>
      </dsp:nvSpPr>
      <dsp:spPr>
        <a:xfrm>
          <a:off x="3172841" y="3005934"/>
          <a:ext cx="2264916" cy="113245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Times New Roman" pitchFamily="18" charset="0"/>
              <a:cs typeface="Times New Roman" pitchFamily="18" charset="0"/>
            </a:rPr>
            <a:t>Longitudinal</a:t>
          </a:r>
          <a:endParaRPr lang="en-US" sz="1800" b="1" kern="1200" dirty="0">
            <a:latin typeface="Times New Roman" pitchFamily="18" charset="0"/>
            <a:cs typeface="Times New Roman" pitchFamily="18" charset="0"/>
          </a:endParaRPr>
        </a:p>
      </dsp:txBody>
      <dsp:txXfrm>
        <a:off x="3206010" y="3039103"/>
        <a:ext cx="2198578" cy="1066120"/>
      </dsp:txXfrm>
    </dsp:sp>
    <dsp:sp modelId="{549BE016-0F80-4953-995D-0332B58595D6}">
      <dsp:nvSpPr>
        <dsp:cNvPr id="0" name=""/>
        <dsp:cNvSpPr/>
      </dsp:nvSpPr>
      <dsp:spPr>
        <a:xfrm>
          <a:off x="5437758" y="3554717"/>
          <a:ext cx="905966" cy="34892"/>
        </a:xfrm>
        <a:custGeom>
          <a:avLst/>
          <a:gdLst/>
          <a:ahLst/>
          <a:cxnLst/>
          <a:rect l="0" t="0" r="0" b="0"/>
          <a:pathLst>
            <a:path>
              <a:moveTo>
                <a:pt x="0" y="17446"/>
              </a:moveTo>
              <a:lnTo>
                <a:pt x="905966" y="1744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68092" y="3549514"/>
        <a:ext cx="45298" cy="45298"/>
      </dsp:txXfrm>
    </dsp:sp>
    <dsp:sp modelId="{59096E2C-D2C2-47E1-B037-DAC95726AF16}">
      <dsp:nvSpPr>
        <dsp:cNvPr id="0" name=""/>
        <dsp:cNvSpPr/>
      </dsp:nvSpPr>
      <dsp:spPr>
        <a:xfrm>
          <a:off x="6343724" y="3005934"/>
          <a:ext cx="2264916" cy="113245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Collects data at more than one time to measure growth or change</a:t>
          </a:r>
          <a:endParaRPr lang="en-US" sz="1800" kern="1200" dirty="0"/>
        </a:p>
      </dsp:txBody>
      <dsp:txXfrm>
        <a:off x="6376893" y="3039103"/>
        <a:ext cx="2198578" cy="106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3DD8BE-5F3B-42A7-905E-B75915441C28}">
      <dsp:nvSpPr>
        <dsp:cNvPr id="0" name=""/>
        <dsp:cNvSpPr/>
      </dsp:nvSpPr>
      <dsp:spPr>
        <a:xfrm>
          <a:off x="3139440" y="387"/>
          <a:ext cx="4709160" cy="151153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latin typeface="Times New Roman" pitchFamily="18" charset="0"/>
              <a:cs typeface="Times New Roman" pitchFamily="18" charset="0"/>
            </a:rPr>
            <a:t>Is a written collection of self report questions to be answered by selected group  of research participants. </a:t>
          </a:r>
          <a:endParaRPr lang="en-US" sz="2100" kern="1200" dirty="0">
            <a:latin typeface="Times New Roman" pitchFamily="18" charset="0"/>
            <a:cs typeface="Times New Roman" pitchFamily="18" charset="0"/>
          </a:endParaRPr>
        </a:p>
      </dsp:txBody>
      <dsp:txXfrm>
        <a:off x="3139440" y="189329"/>
        <a:ext cx="4142334" cy="1133651"/>
      </dsp:txXfrm>
    </dsp:sp>
    <dsp:sp modelId="{ABEFBE8C-86D2-4361-A79A-DE6B831ED366}">
      <dsp:nvSpPr>
        <dsp:cNvPr id="0" name=""/>
        <dsp:cNvSpPr/>
      </dsp:nvSpPr>
      <dsp:spPr>
        <a:xfrm>
          <a:off x="0" y="0"/>
          <a:ext cx="3139440" cy="1511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Questionnaire </a:t>
          </a:r>
          <a:endParaRPr lang="en-US" sz="3200" kern="1200" dirty="0"/>
        </a:p>
      </dsp:txBody>
      <dsp:txXfrm>
        <a:off x="73787" y="73787"/>
        <a:ext cx="2991866" cy="1363961"/>
      </dsp:txXfrm>
    </dsp:sp>
    <dsp:sp modelId="{E4B53528-1F94-434D-B4E7-659B0DF0A171}">
      <dsp:nvSpPr>
        <dsp:cNvPr id="0" name=""/>
        <dsp:cNvSpPr/>
      </dsp:nvSpPr>
      <dsp:spPr>
        <a:xfrm>
          <a:off x="3139440" y="1663076"/>
          <a:ext cx="4709160" cy="151153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latin typeface="Times New Roman" pitchFamily="18" charset="0"/>
              <a:cs typeface="Times New Roman" pitchFamily="18" charset="0"/>
            </a:rPr>
            <a:t>Is an oral ,in-person question and answer session between a researcher and individual respondent. </a:t>
          </a:r>
          <a:endParaRPr lang="en-US" sz="2100" kern="1200" dirty="0">
            <a:latin typeface="Times New Roman" pitchFamily="18" charset="0"/>
            <a:cs typeface="Times New Roman" pitchFamily="18" charset="0"/>
          </a:endParaRPr>
        </a:p>
      </dsp:txBody>
      <dsp:txXfrm>
        <a:off x="3139440" y="1852018"/>
        <a:ext cx="4142334" cy="1133651"/>
      </dsp:txXfrm>
    </dsp:sp>
    <dsp:sp modelId="{737F27D4-0E44-456C-889B-01D2C004D2C6}">
      <dsp:nvSpPr>
        <dsp:cNvPr id="0" name=""/>
        <dsp:cNvSpPr/>
      </dsp:nvSpPr>
      <dsp:spPr>
        <a:xfrm>
          <a:off x="0" y="1663076"/>
          <a:ext cx="3139440" cy="1511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Interview</a:t>
          </a:r>
          <a:endParaRPr lang="en-US" sz="3200" kern="1200" dirty="0"/>
        </a:p>
      </dsp:txBody>
      <dsp:txXfrm>
        <a:off x="73787" y="1736863"/>
        <a:ext cx="2991866" cy="13639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977826-45B0-40D5-BAA3-4539DAD5DD54}">
      <dsp:nvSpPr>
        <dsp:cNvPr id="0" name=""/>
        <dsp:cNvSpPr/>
      </dsp:nvSpPr>
      <dsp:spPr>
        <a:xfrm>
          <a:off x="0" y="188912"/>
          <a:ext cx="2571749" cy="154305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latin typeface="Times New Roman" pitchFamily="18" charset="0"/>
              <a:cs typeface="Times New Roman" pitchFamily="18" charset="0"/>
            </a:rPr>
            <a:t>S</a:t>
          </a:r>
          <a:r>
            <a:rPr lang="en-US" sz="1700" kern="1200" dirty="0" smtClean="0"/>
            <a:t>ingle concept </a:t>
          </a:r>
          <a:endParaRPr lang="en-US" sz="1700" kern="1200" dirty="0"/>
        </a:p>
      </dsp:txBody>
      <dsp:txXfrm>
        <a:off x="0" y="188912"/>
        <a:ext cx="2571749" cy="1543050"/>
      </dsp:txXfrm>
    </dsp:sp>
    <dsp:sp modelId="{6546C704-47F9-4DDF-B698-6121784EAE0D}">
      <dsp:nvSpPr>
        <dsp:cNvPr id="0" name=""/>
        <dsp:cNvSpPr/>
      </dsp:nvSpPr>
      <dsp:spPr>
        <a:xfrm>
          <a:off x="2819409" y="228599"/>
          <a:ext cx="2571749" cy="154305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latin typeface="Times New Roman" pitchFamily="18" charset="0"/>
              <a:cs typeface="Times New Roman" pitchFamily="18" charset="0"/>
            </a:rPr>
            <a:t>Clear wording</a:t>
          </a:r>
          <a:endParaRPr lang="en-US" sz="1700" kern="1200" dirty="0"/>
        </a:p>
      </dsp:txBody>
      <dsp:txXfrm>
        <a:off x="2819409" y="228599"/>
        <a:ext cx="2571749" cy="1543050"/>
      </dsp:txXfrm>
    </dsp:sp>
    <dsp:sp modelId="{D93AF8DF-95CF-4D62-A731-093AB332870C}">
      <dsp:nvSpPr>
        <dsp:cNvPr id="0" name=""/>
        <dsp:cNvSpPr/>
      </dsp:nvSpPr>
      <dsp:spPr>
        <a:xfrm>
          <a:off x="5657849" y="188912"/>
          <a:ext cx="2571749" cy="154305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latin typeface="Times New Roman" pitchFamily="18" charset="0"/>
              <a:cs typeface="Times New Roman" pitchFamily="18" charset="0"/>
            </a:rPr>
            <a:t>Terms and meaning should be defined.</a:t>
          </a:r>
          <a:endParaRPr lang="en-US" sz="1700" kern="1200" dirty="0"/>
        </a:p>
      </dsp:txBody>
      <dsp:txXfrm>
        <a:off x="5657849" y="188912"/>
        <a:ext cx="2571749" cy="1543050"/>
      </dsp:txXfrm>
    </dsp:sp>
    <dsp:sp modelId="{5A7A9C68-3298-4176-8945-B3C700F57A3C}">
      <dsp:nvSpPr>
        <dsp:cNvPr id="0" name=""/>
        <dsp:cNvSpPr/>
      </dsp:nvSpPr>
      <dsp:spPr>
        <a:xfrm>
          <a:off x="1414462" y="1989137"/>
          <a:ext cx="2571749" cy="154305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Questionnaire should begin with general,</a:t>
          </a:r>
        </a:p>
        <a:p>
          <a:pPr lvl="0" algn="ctr" defTabSz="755650">
            <a:lnSpc>
              <a:spcPct val="90000"/>
            </a:lnSpc>
            <a:spcBef>
              <a:spcPct val="0"/>
            </a:spcBef>
            <a:spcAft>
              <a:spcPct val="35000"/>
            </a:spcAft>
          </a:pPr>
          <a:r>
            <a:rPr lang="en-US" sz="1700" kern="1200" dirty="0" smtClean="0"/>
            <a:t>Non threatening questions.</a:t>
          </a:r>
        </a:p>
        <a:p>
          <a:pPr lvl="0" algn="ctr" defTabSz="755650">
            <a:lnSpc>
              <a:spcPct val="90000"/>
            </a:lnSpc>
            <a:spcBef>
              <a:spcPct val="0"/>
            </a:spcBef>
            <a:spcAft>
              <a:spcPct val="35000"/>
            </a:spcAft>
          </a:pPr>
          <a:endParaRPr lang="en-US" sz="1700" kern="1200" dirty="0"/>
        </a:p>
      </dsp:txBody>
      <dsp:txXfrm>
        <a:off x="1414462" y="1989137"/>
        <a:ext cx="2571749" cy="1543050"/>
      </dsp:txXfrm>
    </dsp:sp>
    <dsp:sp modelId="{4227FAD7-1428-476C-B98F-E0A704FB36D8}">
      <dsp:nvSpPr>
        <dsp:cNvPr id="0" name=""/>
        <dsp:cNvSpPr/>
      </dsp:nvSpPr>
      <dsp:spPr>
        <a:xfrm>
          <a:off x="4243387" y="1989137"/>
          <a:ext cx="2571749" cy="154305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Avoid leading questions</a:t>
          </a:r>
          <a:endParaRPr lang="en-US" sz="1700" kern="1200" dirty="0"/>
        </a:p>
      </dsp:txBody>
      <dsp:txXfrm>
        <a:off x="4243387" y="1989137"/>
        <a:ext cx="2571749" cy="15430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A3A3E-DA23-49CF-9F54-D1F97F1FCAC1}">
      <dsp:nvSpPr>
        <dsp:cNvPr id="0" name=""/>
        <dsp:cNvSpPr/>
      </dsp:nvSpPr>
      <dsp:spPr>
        <a:xfrm>
          <a:off x="0" y="18256"/>
          <a:ext cx="2238374" cy="134302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mail</a:t>
          </a:r>
          <a:endParaRPr lang="en-US" sz="2500" kern="1200" dirty="0"/>
        </a:p>
      </dsp:txBody>
      <dsp:txXfrm>
        <a:off x="0" y="18256"/>
        <a:ext cx="2238374" cy="1343025"/>
      </dsp:txXfrm>
    </dsp:sp>
    <dsp:sp modelId="{8D789777-87D6-4ECD-8A6E-E94A86CAB701}">
      <dsp:nvSpPr>
        <dsp:cNvPr id="0" name=""/>
        <dsp:cNvSpPr/>
      </dsp:nvSpPr>
      <dsp:spPr>
        <a:xfrm>
          <a:off x="2514590" y="0"/>
          <a:ext cx="2238374" cy="134302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email</a:t>
          </a:r>
          <a:endParaRPr lang="en-US" sz="2500" kern="1200" dirty="0"/>
        </a:p>
      </dsp:txBody>
      <dsp:txXfrm>
        <a:off x="2514590" y="0"/>
        <a:ext cx="2238374" cy="1343025"/>
      </dsp:txXfrm>
    </dsp:sp>
    <dsp:sp modelId="{EC1C935B-636D-44FF-BC7A-C8728A100594}">
      <dsp:nvSpPr>
        <dsp:cNvPr id="0" name=""/>
        <dsp:cNvSpPr/>
      </dsp:nvSpPr>
      <dsp:spPr>
        <a:xfrm>
          <a:off x="4924425" y="18256"/>
          <a:ext cx="2238374" cy="134302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telephone</a:t>
          </a:r>
          <a:endParaRPr lang="en-US" sz="2500" kern="1200" dirty="0"/>
        </a:p>
      </dsp:txBody>
      <dsp:txXfrm>
        <a:off x="4924425" y="18256"/>
        <a:ext cx="2238374" cy="1343025"/>
      </dsp:txXfrm>
    </dsp:sp>
    <dsp:sp modelId="{EC606BC3-E7F5-42D1-9B65-42DEDA52B166}">
      <dsp:nvSpPr>
        <dsp:cNvPr id="0" name=""/>
        <dsp:cNvSpPr/>
      </dsp:nvSpPr>
      <dsp:spPr>
        <a:xfrm>
          <a:off x="1231106" y="1585118"/>
          <a:ext cx="2238374" cy="134302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Personal administration</a:t>
          </a:r>
          <a:endParaRPr lang="en-US" sz="2500" kern="1200" dirty="0"/>
        </a:p>
      </dsp:txBody>
      <dsp:txXfrm>
        <a:off x="1231106" y="1585118"/>
        <a:ext cx="2238374" cy="1343025"/>
      </dsp:txXfrm>
    </dsp:sp>
    <dsp:sp modelId="{2C2C0670-E167-43D9-AA86-DF8DF610B08F}">
      <dsp:nvSpPr>
        <dsp:cNvPr id="0" name=""/>
        <dsp:cNvSpPr/>
      </dsp:nvSpPr>
      <dsp:spPr>
        <a:xfrm>
          <a:off x="3693318" y="1585118"/>
          <a:ext cx="2238374" cy="134302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interview</a:t>
          </a:r>
          <a:endParaRPr lang="en-US" sz="2500" kern="1200" dirty="0"/>
        </a:p>
      </dsp:txBody>
      <dsp:txXfrm>
        <a:off x="3693318" y="1585118"/>
        <a:ext cx="2238374" cy="13430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D75CFC-73C0-4C4A-87FF-AB857D73ABC6}" type="datetimeFigureOut">
              <a:rPr lang="en-US" smtClean="0"/>
              <a:t>9/11/2024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24DE0A-1C76-4754-BD91-891AC51A1A7A}" type="slidenum">
              <a:rPr lang="en-US" smtClean="0"/>
              <a:t>‹#›</a:t>
            </a:fld>
            <a:endParaRPr lang="en-US"/>
          </a:p>
        </p:txBody>
      </p:sp>
    </p:spTree>
    <p:extLst>
      <p:ext uri="{BB962C8B-B14F-4D97-AF65-F5344CB8AC3E}">
        <p14:creationId xmlns:p14="http://schemas.microsoft.com/office/powerpoint/2010/main" val="4152818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9/11/2024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29E48AB-68DA-497C-BB8B-EFC6428205CD}" type="datetimeFigureOut">
              <a:rPr lang="en-US" smtClean="0">
                <a:solidFill>
                  <a:srgbClr val="DBF5F9">
                    <a:shade val="90000"/>
                  </a:srgbClr>
                </a:solidFill>
              </a:rPr>
              <a:pPr/>
              <a:t>9/11/2024</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78508874-700A-4FED-AB5A-9D58D09EE76C}"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162751673"/>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479775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9E48AB-68DA-497C-BB8B-EFC6428205CD}" type="datetimeFigureOut">
              <a:rPr lang="en-US" smtClean="0">
                <a:solidFill>
                  <a:srgbClr val="DBF5F9">
                    <a:shade val="90000"/>
                  </a:srgbClr>
                </a:solidFill>
              </a:rPr>
              <a:pPr/>
              <a:t>9/11/2024</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78508874-700A-4FED-AB5A-9D58D09EE76C}"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4134158843"/>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341643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1863737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6542733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0366827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61281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sz="1800">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sz="1800">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defTabSz="914400"/>
            <a:endParaRPr lang="en-US" sz="1800">
              <a:solidFill>
                <a:prstClr val="black"/>
              </a:solidFill>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defTabSz="914400"/>
            <a:endParaRPr lang="en-US" sz="1800">
              <a:solidFill>
                <a:prstClr val="black"/>
              </a:solidFill>
            </a:endParaRPr>
          </a:p>
        </p:txBody>
      </p:sp>
    </p:spTree>
    <p:extLst>
      <p:ext uri="{BB962C8B-B14F-4D97-AF65-F5344CB8AC3E}">
        <p14:creationId xmlns:p14="http://schemas.microsoft.com/office/powerpoint/2010/main" val="3871885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8017254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9E48AB-68DA-497C-BB8B-EFC6428205CD}" type="datetimeFigureOut">
              <a:rPr lang="en-US" smtClean="0">
                <a:solidFill>
                  <a:srgbClr val="04617B">
                    <a:shade val="90000"/>
                  </a:srgbClr>
                </a:solidFill>
              </a:rPr>
              <a:pPr/>
              <a:t>9/11/2024</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78508874-700A-4FED-AB5A-9D58D09EE76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43544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9/11/2024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defTabSz="914400"/>
            <a:endParaRPr lang="en-US" sz="1800">
              <a:solidFill>
                <a:prstClr val="black"/>
              </a:solidFill>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defTabSz="914400"/>
            <a:endParaRPr lang="en-US" sz="1800">
              <a:solidFill>
                <a:prstClr val="black"/>
              </a:solidFill>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defTabSz="914400"/>
            <a:fld id="{529E48AB-68DA-497C-BB8B-EFC6428205CD}" type="datetimeFigureOut">
              <a:rPr lang="en-US" smtClean="0">
                <a:solidFill>
                  <a:srgbClr val="04617B">
                    <a:shade val="90000"/>
                  </a:srgbClr>
                </a:solidFill>
              </a:rPr>
              <a:pPr defTabSz="914400"/>
              <a:t>9/11/2024</a:t>
            </a:fld>
            <a:endParaRPr lang="en-US">
              <a:solidFill>
                <a:srgbClr val="04617B">
                  <a:shade val="90000"/>
                </a:srgbClr>
              </a:solidFill>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defTabSz="914400"/>
            <a:endParaRPr lang="en-US">
              <a:solidFill>
                <a:srgbClr val="04617B">
                  <a:shade val="90000"/>
                </a:srgbClr>
              </a:solidFill>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defTabSz="914400"/>
            <a:fld id="{78508874-700A-4FED-AB5A-9D58D09EE76C}" type="slidenum">
              <a:rPr lang="en-US" smtClean="0">
                <a:solidFill>
                  <a:srgbClr val="04617B">
                    <a:shade val="90000"/>
                  </a:srgbClr>
                </a:solidFill>
              </a:rPr>
              <a:pPr defTabSz="914400"/>
              <a:t>‹#›</a:t>
            </a:fld>
            <a:endParaRPr lang="en-US">
              <a:solidFill>
                <a:srgbClr val="04617B">
                  <a:shade val="90000"/>
                </a:srgbClr>
              </a:solidFill>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defTabSz="914400"/>
              <a:endParaRPr lang="en-US" sz="180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defTabSz="914400"/>
              <a:endParaRPr lang="en-US" sz="1800">
                <a:solidFill>
                  <a:prstClr val="black"/>
                </a:solidFill>
              </a:endParaRPr>
            </a:p>
          </p:txBody>
        </p:sp>
      </p:grpSp>
    </p:spTree>
    <p:extLst>
      <p:ext uri="{BB962C8B-B14F-4D97-AF65-F5344CB8AC3E}">
        <p14:creationId xmlns:p14="http://schemas.microsoft.com/office/powerpoint/2010/main" val="181586572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QUANTITATIVE RESEARCH</a:t>
            </a:r>
            <a:endParaRPr lang="en-US" dirty="0"/>
          </a:p>
        </p:txBody>
      </p:sp>
      <p:sp>
        <p:nvSpPr>
          <p:cNvPr id="3" name="Subtitle 2"/>
          <p:cNvSpPr>
            <a:spLocks noGrp="1"/>
          </p:cNvSpPr>
          <p:nvPr>
            <p:ph type="subTitle" idx="1"/>
          </p:nvPr>
        </p:nvSpPr>
        <p:spPr/>
        <p:txBody>
          <a:bodyPr>
            <a:normAutofit/>
          </a:bodyPr>
          <a:lstStyle/>
          <a:p>
            <a:r>
              <a:rPr lang="en-US" sz="3200" dirty="0" smtClean="0"/>
              <a:t>CHARACTERISTICS AND TYPES</a:t>
            </a:r>
            <a:endParaRPr lang="en-US" sz="3200" dirty="0"/>
          </a:p>
        </p:txBody>
      </p:sp>
    </p:spTree>
    <p:extLst>
      <p:ext uri="{BB962C8B-B14F-4D97-AF65-F5344CB8AC3E}">
        <p14:creationId xmlns:p14="http://schemas.microsoft.com/office/powerpoint/2010/main" val="5949633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Types of Educational Research</a:t>
            </a:r>
            <a:br>
              <a:rPr lang="en-US" dirty="0"/>
            </a:br>
            <a:endParaRPr lang="en-US" dirty="0"/>
          </a:p>
        </p:txBody>
      </p:sp>
      <p:sp>
        <p:nvSpPr>
          <p:cNvPr id="3" name="Content Placeholder 2"/>
          <p:cNvSpPr>
            <a:spLocks noGrp="1"/>
          </p:cNvSpPr>
          <p:nvPr>
            <p:ph idx="1"/>
          </p:nvPr>
        </p:nvSpPr>
        <p:spPr/>
        <p:txBody>
          <a:bodyPr/>
          <a:lstStyle/>
          <a:p>
            <a:endParaRPr lang="en-US" dirty="0"/>
          </a:p>
          <a:p>
            <a:r>
              <a:rPr lang="en-US" dirty="0"/>
              <a:t>Descriptive — survey, historical, content analysis, qualitative</a:t>
            </a:r>
          </a:p>
          <a:p>
            <a:r>
              <a:rPr lang="en-US" dirty="0"/>
              <a:t>Associational — correlational, causal-comparative</a:t>
            </a:r>
          </a:p>
          <a:p>
            <a:r>
              <a:rPr lang="en-US" dirty="0"/>
              <a:t>Intervention — experimental, quasi-experimental, action research (sort of)</a:t>
            </a:r>
          </a:p>
          <a:p>
            <a:endParaRPr lang="en-US" dirty="0" smtClean="0"/>
          </a:p>
          <a:p>
            <a:endParaRPr lang="en-US" dirty="0"/>
          </a:p>
          <a:p>
            <a:r>
              <a:rPr lang="en-US" dirty="0" smtClean="0"/>
              <a:t>This division is irrespective of the </a:t>
            </a:r>
            <a:r>
              <a:rPr lang="en-US" dirty="0" err="1" smtClean="0"/>
              <a:t>quan</a:t>
            </a:r>
            <a:r>
              <a:rPr lang="en-US" dirty="0" smtClean="0"/>
              <a:t>/</a:t>
            </a:r>
            <a:r>
              <a:rPr lang="en-US" dirty="0" err="1" smtClean="0"/>
              <a:t>qual</a:t>
            </a:r>
            <a:r>
              <a:rPr lang="en-US" dirty="0" smtClean="0"/>
              <a:t> divide</a:t>
            </a:r>
            <a:endParaRPr lang="en-US" dirty="0"/>
          </a:p>
        </p:txBody>
      </p:sp>
    </p:spTree>
    <p:extLst>
      <p:ext uri="{BB962C8B-B14F-4D97-AF65-F5344CB8AC3E}">
        <p14:creationId xmlns:p14="http://schemas.microsoft.com/office/powerpoint/2010/main" val="3523402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80321" y="175713"/>
            <a:ext cx="9192125" cy="6495610"/>
          </a:xfrm>
          <a:prstGeom prst="rect">
            <a:avLst/>
          </a:prstGeom>
        </p:spPr>
      </p:pic>
    </p:spTree>
    <p:extLst>
      <p:ext uri="{BB962C8B-B14F-4D97-AF65-F5344CB8AC3E}">
        <p14:creationId xmlns:p14="http://schemas.microsoft.com/office/powerpoint/2010/main" val="36270327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RESEARCH</a:t>
            </a:r>
            <a:endParaRPr lang="en-US" dirty="0"/>
          </a:p>
        </p:txBody>
      </p:sp>
      <p:sp>
        <p:nvSpPr>
          <p:cNvPr id="3" name="Content Placeholder 2"/>
          <p:cNvSpPr>
            <a:spLocks noGrp="1"/>
          </p:cNvSpPr>
          <p:nvPr>
            <p:ph idx="1"/>
          </p:nvPr>
        </p:nvSpPr>
        <p:spPr>
          <a:xfrm>
            <a:off x="1558626" y="2974547"/>
            <a:ext cx="9613861" cy="3599316"/>
          </a:xfrm>
        </p:spPr>
        <p:txBody>
          <a:bodyPr>
            <a:normAutofit/>
          </a:bodyPr>
          <a:lstStyle/>
          <a:p>
            <a:pPr marL="0" indent="0">
              <a:buNone/>
            </a:pPr>
            <a:r>
              <a:rPr lang="en-US" sz="2800" dirty="0"/>
              <a:t>Quantitative research is the collection and analysis</a:t>
            </a:r>
          </a:p>
          <a:p>
            <a:pPr marL="0" indent="0">
              <a:buNone/>
            </a:pPr>
            <a:r>
              <a:rPr lang="en-US" sz="2800" dirty="0"/>
              <a:t>of numerical data to describe, explain, predict,</a:t>
            </a:r>
          </a:p>
          <a:p>
            <a:pPr marL="0" indent="0">
              <a:buNone/>
            </a:pPr>
            <a:r>
              <a:rPr lang="en-US" sz="2800" dirty="0"/>
              <a:t>or control phenomena of interest.</a:t>
            </a:r>
          </a:p>
        </p:txBody>
      </p:sp>
    </p:spTree>
    <p:extLst>
      <p:ext uri="{BB962C8B-B14F-4D97-AF65-F5344CB8AC3E}">
        <p14:creationId xmlns:p14="http://schemas.microsoft.com/office/powerpoint/2010/main" val="910173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Research</a:t>
            </a:r>
            <a:endParaRPr lang="en-US" dirty="0"/>
          </a:p>
        </p:txBody>
      </p:sp>
      <p:sp>
        <p:nvSpPr>
          <p:cNvPr id="3" name="Content Placeholder 2"/>
          <p:cNvSpPr>
            <a:spLocks noGrp="1"/>
          </p:cNvSpPr>
          <p:nvPr>
            <p:ph idx="1"/>
          </p:nvPr>
        </p:nvSpPr>
        <p:spPr>
          <a:xfrm>
            <a:off x="92280" y="2156398"/>
            <a:ext cx="12974016" cy="4352685"/>
          </a:xfrm>
        </p:spPr>
        <p:txBody>
          <a:bodyPr>
            <a:normAutofit/>
          </a:bodyPr>
          <a:lstStyle/>
          <a:p>
            <a:pPr marL="0" indent="0">
              <a:lnSpc>
                <a:spcPct val="100000"/>
              </a:lnSpc>
              <a:buNone/>
            </a:pPr>
            <a:r>
              <a:rPr lang="en-US" dirty="0" smtClean="0"/>
              <a:t>This </a:t>
            </a:r>
            <a:r>
              <a:rPr lang="en-US" dirty="0" smtClean="0"/>
              <a:t>research operates on the philosophical </a:t>
            </a:r>
            <a:r>
              <a:rPr lang="en-US" dirty="0"/>
              <a:t>belief or assumption that </a:t>
            </a:r>
            <a:r>
              <a:rPr lang="en-US" dirty="0"/>
              <a:t>w</a:t>
            </a:r>
            <a:r>
              <a:rPr lang="en-US" dirty="0" smtClean="0"/>
              <a:t>e </a:t>
            </a:r>
            <a:r>
              <a:rPr lang="en-US" dirty="0" smtClean="0"/>
              <a:t>inhabit </a:t>
            </a:r>
            <a:r>
              <a:rPr lang="en-US" dirty="0"/>
              <a:t>a </a:t>
            </a:r>
            <a:endParaRPr lang="en-US" dirty="0" smtClean="0"/>
          </a:p>
          <a:p>
            <a:pPr marL="0" indent="0">
              <a:lnSpc>
                <a:spcPct val="100000"/>
              </a:lnSpc>
              <a:buNone/>
            </a:pPr>
            <a:r>
              <a:rPr lang="en-US" dirty="0" smtClean="0"/>
              <a:t>relatively </a:t>
            </a:r>
            <a:r>
              <a:rPr lang="en-US" dirty="0" smtClean="0">
                <a:solidFill>
                  <a:srgbClr val="002060"/>
                </a:solidFill>
              </a:rPr>
              <a:t>stable</a:t>
            </a:r>
            <a:r>
              <a:rPr lang="en-US" dirty="0">
                <a:solidFill>
                  <a:srgbClr val="002060"/>
                </a:solidFill>
              </a:rPr>
              <a:t>, uniform, and </a:t>
            </a:r>
            <a:r>
              <a:rPr lang="en-US" dirty="0" smtClean="0">
                <a:solidFill>
                  <a:srgbClr val="002060"/>
                </a:solidFill>
              </a:rPr>
              <a:t>coherent </a:t>
            </a:r>
            <a:r>
              <a:rPr lang="en-US" dirty="0" smtClean="0"/>
              <a:t>world </a:t>
            </a:r>
            <a:r>
              <a:rPr lang="en-US" dirty="0" smtClean="0"/>
              <a:t> that </a:t>
            </a:r>
            <a:r>
              <a:rPr lang="en-US" dirty="0"/>
              <a:t>we can </a:t>
            </a:r>
            <a:r>
              <a:rPr lang="en-US" dirty="0">
                <a:solidFill>
                  <a:srgbClr val="002060"/>
                </a:solidFill>
              </a:rPr>
              <a:t>measure, understand, </a:t>
            </a:r>
            <a:r>
              <a:rPr lang="en-US" dirty="0" smtClean="0">
                <a:solidFill>
                  <a:srgbClr val="002060"/>
                </a:solidFill>
              </a:rPr>
              <a:t>and</a:t>
            </a:r>
          </a:p>
          <a:p>
            <a:pPr marL="0" indent="0">
              <a:lnSpc>
                <a:spcPct val="100000"/>
              </a:lnSpc>
              <a:buNone/>
            </a:pPr>
            <a:r>
              <a:rPr lang="en-US" dirty="0" smtClean="0">
                <a:solidFill>
                  <a:srgbClr val="002060"/>
                </a:solidFill>
              </a:rPr>
              <a:t>generalize </a:t>
            </a:r>
            <a:r>
              <a:rPr lang="en-US" dirty="0" smtClean="0"/>
              <a:t>about</a:t>
            </a:r>
            <a:r>
              <a:rPr lang="en-US" dirty="0"/>
              <a:t>. </a:t>
            </a:r>
            <a:endParaRPr lang="en-US" dirty="0" smtClean="0"/>
          </a:p>
          <a:p>
            <a:pPr marL="0" indent="0">
              <a:buNone/>
            </a:pPr>
            <a:endParaRPr lang="en-US" dirty="0"/>
          </a:p>
          <a:p>
            <a:pPr marL="0" indent="0">
              <a:buNone/>
            </a:pPr>
            <a:r>
              <a:rPr lang="en-US" dirty="0" smtClean="0"/>
              <a:t>This </a:t>
            </a:r>
            <a:r>
              <a:rPr lang="en-US" dirty="0"/>
              <a:t>view, adopted from the </a:t>
            </a:r>
            <a:r>
              <a:rPr lang="en-US" dirty="0" smtClean="0"/>
              <a:t>natural sciences</a:t>
            </a:r>
            <a:r>
              <a:rPr lang="en-US" dirty="0"/>
              <a:t>, implies that the world and the laws that</a:t>
            </a:r>
          </a:p>
          <a:p>
            <a:pPr marL="0" indent="0">
              <a:buNone/>
            </a:pPr>
            <a:r>
              <a:rPr lang="en-US" dirty="0"/>
              <a:t>govern it are somewhat </a:t>
            </a:r>
            <a:r>
              <a:rPr lang="en-US" dirty="0">
                <a:solidFill>
                  <a:srgbClr val="002060"/>
                </a:solidFill>
              </a:rPr>
              <a:t>predictable </a:t>
            </a:r>
            <a:r>
              <a:rPr lang="en-US" dirty="0"/>
              <a:t>and can </a:t>
            </a:r>
            <a:r>
              <a:rPr lang="en-US" dirty="0" smtClean="0"/>
              <a:t>be understood </a:t>
            </a:r>
            <a:r>
              <a:rPr lang="en-US" dirty="0"/>
              <a:t>by </a:t>
            </a:r>
            <a:r>
              <a:rPr lang="en-US" dirty="0">
                <a:solidFill>
                  <a:srgbClr val="002060"/>
                </a:solidFill>
              </a:rPr>
              <a:t>scientific research </a:t>
            </a:r>
            <a:r>
              <a:rPr lang="en-US" dirty="0" smtClean="0">
                <a:solidFill>
                  <a:srgbClr val="002060"/>
                </a:solidFill>
              </a:rPr>
              <a:t>and</a:t>
            </a:r>
          </a:p>
          <a:p>
            <a:pPr marL="0" indent="0">
              <a:buNone/>
            </a:pPr>
            <a:r>
              <a:rPr lang="en-US" dirty="0" smtClean="0">
                <a:solidFill>
                  <a:srgbClr val="002060"/>
                </a:solidFill>
              </a:rPr>
              <a:t>examination</a:t>
            </a:r>
            <a:r>
              <a:rPr lang="en-US" dirty="0" smtClean="0"/>
              <a:t>. In </a:t>
            </a:r>
            <a:r>
              <a:rPr lang="en-US" dirty="0"/>
              <a:t>this quantitative perspective, claims about </a:t>
            </a:r>
            <a:r>
              <a:rPr lang="en-US" dirty="0" smtClean="0"/>
              <a:t>the world </a:t>
            </a:r>
            <a:r>
              <a:rPr lang="en-US" dirty="0"/>
              <a:t>are not </a:t>
            </a:r>
            <a:endParaRPr lang="en-US" dirty="0" smtClean="0"/>
          </a:p>
          <a:p>
            <a:pPr marL="0" indent="0">
              <a:buNone/>
            </a:pPr>
            <a:r>
              <a:rPr lang="en-US" dirty="0" smtClean="0"/>
              <a:t>considered </a:t>
            </a:r>
            <a:r>
              <a:rPr lang="en-US" dirty="0"/>
              <a:t>meaningful unless </a:t>
            </a:r>
            <a:r>
              <a:rPr lang="en-US" dirty="0" smtClean="0"/>
              <a:t>they can </a:t>
            </a:r>
            <a:r>
              <a:rPr lang="en-US" dirty="0"/>
              <a:t>be verified through </a:t>
            </a:r>
            <a:r>
              <a:rPr lang="en-US" dirty="0">
                <a:solidFill>
                  <a:srgbClr val="002060"/>
                </a:solidFill>
              </a:rPr>
              <a:t>direct observation.</a:t>
            </a:r>
          </a:p>
        </p:txBody>
      </p:sp>
    </p:spTree>
    <p:extLst>
      <p:ext uri="{BB962C8B-B14F-4D97-AF65-F5344CB8AC3E}">
        <p14:creationId xmlns:p14="http://schemas.microsoft.com/office/powerpoint/2010/main" val="2190497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QUANTITATIVE PROCESS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At the outset of </a:t>
            </a:r>
            <a:r>
              <a:rPr lang="en-US" dirty="0" smtClean="0"/>
              <a:t>a study</a:t>
            </a:r>
            <a:r>
              <a:rPr lang="en-US" dirty="0"/>
              <a:t>, </a:t>
            </a:r>
            <a:endParaRPr lang="en-US" dirty="0" smtClean="0"/>
          </a:p>
          <a:p>
            <a:pPr marL="0" indent="0">
              <a:buNone/>
            </a:pPr>
            <a:r>
              <a:rPr lang="en-US" dirty="0" smtClean="0"/>
              <a:t>quantitative </a:t>
            </a:r>
            <a:r>
              <a:rPr lang="en-US" dirty="0"/>
              <a:t>researchers state the </a:t>
            </a:r>
            <a:r>
              <a:rPr lang="en-US" dirty="0" smtClean="0"/>
              <a:t>hypotheses to </a:t>
            </a:r>
            <a:r>
              <a:rPr lang="en-US" dirty="0"/>
              <a:t>be examined </a:t>
            </a:r>
            <a:endParaRPr lang="en-US" dirty="0" smtClean="0"/>
          </a:p>
          <a:p>
            <a:pPr marL="0" indent="0">
              <a:buNone/>
            </a:pPr>
            <a:r>
              <a:rPr lang="en-US" dirty="0" smtClean="0"/>
              <a:t>and </a:t>
            </a:r>
            <a:r>
              <a:rPr lang="en-US" dirty="0"/>
              <a:t>specify the research procedures</a:t>
            </a:r>
          </a:p>
          <a:p>
            <a:pPr marL="0" indent="0">
              <a:buNone/>
            </a:pPr>
            <a:r>
              <a:rPr lang="en-US" dirty="0"/>
              <a:t>that will be used to carry out the study. </a:t>
            </a:r>
            <a:endParaRPr lang="en-US" dirty="0" smtClean="0"/>
          </a:p>
          <a:p>
            <a:pPr marL="0" indent="0">
              <a:buNone/>
            </a:pPr>
            <a:r>
              <a:rPr lang="en-US" dirty="0" smtClean="0"/>
              <a:t>They also </a:t>
            </a:r>
            <a:r>
              <a:rPr lang="en-US" dirty="0"/>
              <a:t>maintain control over contextual factors that</a:t>
            </a:r>
          </a:p>
          <a:p>
            <a:pPr marL="0" indent="0">
              <a:buNone/>
            </a:pPr>
            <a:r>
              <a:rPr lang="en-US" dirty="0"/>
              <a:t>may interfere with the data collection and identify</a:t>
            </a:r>
          </a:p>
          <a:p>
            <a:pPr marL="0" indent="0">
              <a:buNone/>
            </a:pPr>
            <a:r>
              <a:rPr lang="en-US" dirty="0"/>
              <a:t>a sample of participants large enough to provide</a:t>
            </a:r>
          </a:p>
          <a:p>
            <a:pPr marL="0" indent="0">
              <a:buNone/>
            </a:pPr>
            <a:r>
              <a:rPr lang="en-US" dirty="0"/>
              <a:t>statistically meaningful data.</a:t>
            </a:r>
          </a:p>
        </p:txBody>
      </p:sp>
    </p:spTree>
    <p:extLst>
      <p:ext uri="{BB962C8B-B14F-4D97-AF65-F5344CB8AC3E}">
        <p14:creationId xmlns:p14="http://schemas.microsoft.com/office/powerpoint/2010/main" val="3941192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ampling</a:t>
            </a:r>
            <a:endParaRPr lang="en-US" dirty="0"/>
          </a:p>
        </p:txBody>
      </p:sp>
      <p:sp>
        <p:nvSpPr>
          <p:cNvPr id="3" name="Content Placeholder 2"/>
          <p:cNvSpPr>
            <a:spLocks noGrp="1"/>
          </p:cNvSpPr>
          <p:nvPr>
            <p:ph idx="1"/>
          </p:nvPr>
        </p:nvSpPr>
        <p:spPr/>
        <p:txBody>
          <a:bodyPr/>
          <a:lstStyle/>
          <a:p>
            <a:r>
              <a:rPr lang="en-US" dirty="0"/>
              <a:t>The first step in selecting a sample is to define the population to which one wishes to generalize the results of a </a:t>
            </a:r>
            <a:r>
              <a:rPr lang="en-US" dirty="0" smtClean="0"/>
              <a:t>study</a:t>
            </a:r>
          </a:p>
          <a:p>
            <a:r>
              <a:rPr lang="en-US" dirty="0"/>
              <a:t>The sample is drawn from the population</a:t>
            </a:r>
          </a:p>
          <a:p>
            <a:r>
              <a:rPr lang="en-US" dirty="0"/>
              <a:t>-Data is collected from the sample</a:t>
            </a:r>
          </a:p>
          <a:p>
            <a:r>
              <a:rPr lang="en-US" dirty="0"/>
              <a:t>-Statistics are used to determine how likely the sample results are reflective of the population</a:t>
            </a:r>
          </a:p>
        </p:txBody>
      </p:sp>
    </p:spTree>
    <p:extLst>
      <p:ext uri="{BB962C8B-B14F-4D97-AF65-F5344CB8AC3E}">
        <p14:creationId xmlns:p14="http://schemas.microsoft.com/office/powerpoint/2010/main" val="1709299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number of different strategies can be used to select a sample. Each of the strategies has strengths and weaknesses. </a:t>
            </a:r>
            <a:endParaRPr lang="en-US" dirty="0" smtClean="0"/>
          </a:p>
          <a:p>
            <a:r>
              <a:rPr lang="en-US" dirty="0" smtClean="0"/>
              <a:t>There </a:t>
            </a:r>
            <a:r>
              <a:rPr lang="en-US" dirty="0"/>
              <a:t>are times when the research results from the sample cannot be applied to the population because threats to external validity exist with the study. </a:t>
            </a:r>
            <a:endParaRPr lang="en-US" dirty="0" smtClean="0"/>
          </a:p>
          <a:p>
            <a:r>
              <a:rPr lang="en-US" dirty="0" smtClean="0"/>
              <a:t>The </a:t>
            </a:r>
            <a:r>
              <a:rPr lang="en-US" dirty="0"/>
              <a:t>most important aspect of sampling is that the sample represent the population.</a:t>
            </a:r>
          </a:p>
        </p:txBody>
      </p:sp>
    </p:spTree>
    <p:extLst>
      <p:ext uri="{BB962C8B-B14F-4D97-AF65-F5344CB8AC3E}">
        <p14:creationId xmlns:p14="http://schemas.microsoft.com/office/powerpoint/2010/main" val="4020772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RANDOM SAMPLING </a:t>
            </a:r>
          </a:p>
        </p:txBody>
      </p:sp>
      <p:sp>
        <p:nvSpPr>
          <p:cNvPr id="3" name="Content Placeholder 2"/>
          <p:cNvSpPr>
            <a:spLocks noGrp="1"/>
          </p:cNvSpPr>
          <p:nvPr>
            <p:ph idx="1"/>
          </p:nvPr>
        </p:nvSpPr>
        <p:spPr/>
        <p:txBody>
          <a:bodyPr>
            <a:normAutofit lnSpcReduction="10000"/>
          </a:bodyPr>
          <a:lstStyle/>
          <a:p>
            <a:r>
              <a:rPr lang="en-US" dirty="0" smtClean="0"/>
              <a:t>Each </a:t>
            </a:r>
            <a:r>
              <a:rPr lang="en-US" dirty="0"/>
              <a:t>subject in the population has an equal chance of being selected regardless of what other subjects have or will be selected. </a:t>
            </a:r>
            <a:endParaRPr lang="en-US" dirty="0" smtClean="0"/>
          </a:p>
          <a:p>
            <a:endParaRPr lang="en-US" dirty="0"/>
          </a:p>
          <a:p>
            <a:r>
              <a:rPr lang="en-US" dirty="0"/>
              <a:t>A random number table or computer program is often employed to generate a list of random numbers to use.</a:t>
            </a:r>
          </a:p>
          <a:p>
            <a:endParaRPr lang="en-US" dirty="0"/>
          </a:p>
          <a:p>
            <a:r>
              <a:rPr lang="en-US" dirty="0"/>
              <a:t>A simple procedure is to place the names from the population is a hat and draw out the number of names one wishes to use for a sample.</a:t>
            </a:r>
          </a:p>
        </p:txBody>
      </p:sp>
    </p:spTree>
    <p:extLst>
      <p:ext uri="{BB962C8B-B14F-4D97-AF65-F5344CB8AC3E}">
        <p14:creationId xmlns:p14="http://schemas.microsoft.com/office/powerpoint/2010/main" val="11929375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STRATIFIED RANDOM SAMPLING </a:t>
            </a:r>
          </a:p>
        </p:txBody>
      </p:sp>
      <p:sp>
        <p:nvSpPr>
          <p:cNvPr id="3" name="Content Placeholder 2"/>
          <p:cNvSpPr>
            <a:spLocks noGrp="1"/>
          </p:cNvSpPr>
          <p:nvPr>
            <p:ph idx="1"/>
          </p:nvPr>
        </p:nvSpPr>
        <p:spPr/>
        <p:txBody>
          <a:bodyPr>
            <a:normAutofit fontScale="92500"/>
          </a:bodyPr>
          <a:lstStyle/>
          <a:p>
            <a:r>
              <a:rPr lang="en-US" dirty="0" smtClean="0"/>
              <a:t>– </a:t>
            </a:r>
            <a:r>
              <a:rPr lang="en-US" dirty="0"/>
              <a:t>A representative number of subjects from various subgroups is randomly selected</a:t>
            </a:r>
            <a:r>
              <a:rPr lang="en-US" dirty="0" smtClean="0"/>
              <a:t>.</a:t>
            </a:r>
          </a:p>
          <a:p>
            <a:endParaRPr lang="en-US" dirty="0"/>
          </a:p>
          <a:p>
            <a:r>
              <a:rPr lang="en-US" dirty="0" smtClean="0"/>
              <a:t>The subgroups are called strata and the sample drawn from each strata is proportionate to the </a:t>
            </a:r>
            <a:r>
              <a:rPr lang="en-US" dirty="0" err="1" smtClean="0"/>
              <a:t>propsrtions</a:t>
            </a:r>
            <a:r>
              <a:rPr lang="en-US" dirty="0" smtClean="0"/>
              <a:t> of the strata in the sample</a:t>
            </a:r>
          </a:p>
          <a:p>
            <a:endParaRPr lang="en-US" dirty="0"/>
          </a:p>
          <a:p>
            <a:r>
              <a:rPr lang="en-US" dirty="0" smtClean="0"/>
              <a:t>E.g. if a population has 100 teachers (50 elementary, 30 secondary and 2 tertiary), then in a sample of 10, 5 should be from the elementary stratum, 3 from secondary stratum and 2 from the tertiary stratum</a:t>
            </a:r>
            <a:endParaRPr lang="en-US" dirty="0"/>
          </a:p>
        </p:txBody>
      </p:sp>
    </p:spTree>
    <p:extLst>
      <p:ext uri="{BB962C8B-B14F-4D97-AF65-F5344CB8AC3E}">
        <p14:creationId xmlns:p14="http://schemas.microsoft.com/office/powerpoint/2010/main" val="2117148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SAMPLING</a:t>
            </a:r>
            <a:endParaRPr lang="en-US" dirty="0"/>
          </a:p>
        </p:txBody>
      </p:sp>
      <p:sp>
        <p:nvSpPr>
          <p:cNvPr id="3" name="Content Placeholder 2"/>
          <p:cNvSpPr>
            <a:spLocks noGrp="1"/>
          </p:cNvSpPr>
          <p:nvPr>
            <p:ph idx="1"/>
          </p:nvPr>
        </p:nvSpPr>
        <p:spPr>
          <a:xfrm>
            <a:off x="680321" y="2336873"/>
            <a:ext cx="11844553" cy="3859390"/>
          </a:xfrm>
        </p:spPr>
        <p:txBody>
          <a:bodyPr>
            <a:normAutofit lnSpcReduction="10000"/>
          </a:bodyPr>
          <a:lstStyle/>
          <a:p>
            <a:pPr marL="0" indent="0">
              <a:buNone/>
            </a:pPr>
            <a:r>
              <a:rPr lang="en-US" dirty="0"/>
              <a:t>In cluster sampling, intact groups, not individuals,</a:t>
            </a:r>
          </a:p>
          <a:p>
            <a:pPr marL="0" indent="0">
              <a:buNone/>
            </a:pPr>
            <a:r>
              <a:rPr lang="en-US" dirty="0"/>
              <a:t>are randomly selected. </a:t>
            </a:r>
            <a:endParaRPr lang="en-US" dirty="0" smtClean="0"/>
          </a:p>
          <a:p>
            <a:pPr marL="0" indent="0">
              <a:buNone/>
            </a:pPr>
            <a:endParaRPr lang="en-US" dirty="0"/>
          </a:p>
          <a:p>
            <a:pPr marL="0" indent="0">
              <a:buNone/>
            </a:pPr>
            <a:r>
              <a:rPr lang="en-US" dirty="0" smtClean="0"/>
              <a:t>Any </a:t>
            </a:r>
            <a:r>
              <a:rPr lang="en-US" dirty="0"/>
              <a:t>location within which</a:t>
            </a:r>
          </a:p>
          <a:p>
            <a:pPr marL="0" indent="0">
              <a:buNone/>
            </a:pPr>
            <a:r>
              <a:rPr lang="en-US" dirty="0"/>
              <a:t>we find an intact group of population members</a:t>
            </a:r>
          </a:p>
          <a:p>
            <a:pPr marL="0" indent="0">
              <a:buNone/>
            </a:pPr>
            <a:r>
              <a:rPr lang="en-US" dirty="0"/>
              <a:t>with similar characteristics is a cluster. </a:t>
            </a:r>
            <a:endParaRPr lang="en-US" dirty="0" smtClean="0"/>
          </a:p>
          <a:p>
            <a:pPr marL="0" indent="0">
              <a:buNone/>
            </a:pPr>
            <a:r>
              <a:rPr lang="en-US" dirty="0" smtClean="0"/>
              <a:t>Examples</a:t>
            </a:r>
            <a:endParaRPr lang="en-US" dirty="0"/>
          </a:p>
          <a:p>
            <a:pPr marL="0" indent="0">
              <a:buNone/>
            </a:pPr>
            <a:r>
              <a:rPr lang="en-US" dirty="0"/>
              <a:t>of clusters are classrooms, schools, city blocks, hospitals,</a:t>
            </a:r>
          </a:p>
          <a:p>
            <a:pPr marL="0" indent="0">
              <a:buNone/>
            </a:pPr>
            <a:r>
              <a:rPr lang="en-US" dirty="0"/>
              <a:t>and department stores.</a:t>
            </a:r>
          </a:p>
        </p:txBody>
      </p:sp>
    </p:spTree>
    <p:extLst>
      <p:ext uri="{BB962C8B-B14F-4D97-AF65-F5344CB8AC3E}">
        <p14:creationId xmlns:p14="http://schemas.microsoft.com/office/powerpoint/2010/main" val="703821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is it used?</a:t>
            </a:r>
            <a:endParaRPr lang="en-US" dirty="0"/>
          </a:p>
        </p:txBody>
      </p:sp>
      <p:sp>
        <p:nvSpPr>
          <p:cNvPr id="3" name="Content Placeholder 2"/>
          <p:cNvSpPr>
            <a:spLocks noGrp="1"/>
          </p:cNvSpPr>
          <p:nvPr>
            <p:ph idx="1"/>
          </p:nvPr>
        </p:nvSpPr>
        <p:spPr>
          <a:xfrm>
            <a:off x="297935" y="2336873"/>
            <a:ext cx="11511679" cy="4521127"/>
          </a:xfrm>
        </p:spPr>
        <p:txBody>
          <a:bodyPr>
            <a:normAutofit/>
          </a:bodyPr>
          <a:lstStyle/>
          <a:p>
            <a:pPr marL="0" indent="0">
              <a:buNone/>
            </a:pPr>
            <a:r>
              <a:rPr lang="en-US" sz="2800" dirty="0" smtClean="0"/>
              <a:t>Cluster sampling is done when the researcher is unable </a:t>
            </a:r>
            <a:r>
              <a:rPr lang="en-US" sz="2800" dirty="0"/>
              <a:t>to obtain a list of all members of the population.</a:t>
            </a:r>
          </a:p>
          <a:p>
            <a:pPr marL="0" indent="0">
              <a:buNone/>
            </a:pPr>
            <a:r>
              <a:rPr lang="en-US" sz="2800" dirty="0"/>
              <a:t>It is also convenient when the </a:t>
            </a:r>
            <a:r>
              <a:rPr lang="en-US" sz="2800" dirty="0" smtClean="0"/>
              <a:t>population is </a:t>
            </a:r>
            <a:r>
              <a:rPr lang="en-US" sz="2800" dirty="0"/>
              <a:t>very large or spread over a wide geographic area.</a:t>
            </a:r>
          </a:p>
          <a:p>
            <a:pPr marL="0" indent="0">
              <a:buNone/>
            </a:pPr>
            <a:r>
              <a:rPr lang="en-US" sz="2800" dirty="0"/>
              <a:t>For example, instead of randomly selecting </a:t>
            </a:r>
            <a:r>
              <a:rPr lang="en-US" sz="2800" dirty="0" smtClean="0"/>
              <a:t>from all </a:t>
            </a:r>
            <a:r>
              <a:rPr lang="en-US" sz="2800" dirty="0"/>
              <a:t>fifth graders in a </a:t>
            </a:r>
            <a:r>
              <a:rPr lang="en-US" sz="2800" dirty="0" smtClean="0"/>
              <a:t>large city, </a:t>
            </a:r>
            <a:r>
              <a:rPr lang="en-US" sz="2800" dirty="0"/>
              <a:t>you </a:t>
            </a:r>
            <a:r>
              <a:rPr lang="en-US" sz="2800" dirty="0" smtClean="0"/>
              <a:t>could randomly </a:t>
            </a:r>
            <a:r>
              <a:rPr lang="en-US" sz="2800" dirty="0"/>
              <a:t>select fifth-grade classrooms and </a:t>
            </a:r>
            <a:r>
              <a:rPr lang="en-US" sz="2800" dirty="0" smtClean="0"/>
              <a:t>include all </a:t>
            </a:r>
            <a:r>
              <a:rPr lang="en-US" sz="2800" dirty="0"/>
              <a:t>the students in each classroom. Cluster </a:t>
            </a:r>
            <a:r>
              <a:rPr lang="en-US" sz="2800" dirty="0" smtClean="0"/>
              <a:t>sampling usually </a:t>
            </a:r>
            <a:r>
              <a:rPr lang="en-US" sz="2800" dirty="0"/>
              <a:t>involves less time and expense and is </a:t>
            </a:r>
            <a:r>
              <a:rPr lang="en-US" sz="2800" dirty="0" smtClean="0"/>
              <a:t>generally more </a:t>
            </a:r>
            <a:r>
              <a:rPr lang="en-US" sz="2800" dirty="0"/>
              <a:t>convenient</a:t>
            </a:r>
          </a:p>
        </p:txBody>
      </p:sp>
    </p:spTree>
    <p:extLst>
      <p:ext uri="{BB962C8B-B14F-4D97-AF65-F5344CB8AC3E}">
        <p14:creationId xmlns:p14="http://schemas.microsoft.com/office/powerpoint/2010/main" val="5536018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0321" y="2336872"/>
            <a:ext cx="10408857" cy="4379811"/>
          </a:xfrm>
        </p:spPr>
        <p:txBody>
          <a:bodyPr>
            <a:normAutofit/>
          </a:bodyPr>
          <a:lstStyle/>
          <a:p>
            <a:pPr marL="0" indent="0">
              <a:buNone/>
            </a:pPr>
            <a:r>
              <a:rPr lang="en-US" sz="2800" dirty="0"/>
              <a:t>An extension of the Cluster Random Sample is </a:t>
            </a:r>
            <a:r>
              <a:rPr lang="en-US" sz="2800" dirty="0" smtClean="0"/>
              <a:t>the</a:t>
            </a:r>
          </a:p>
          <a:p>
            <a:pPr marL="0" indent="0">
              <a:buNone/>
            </a:pPr>
            <a:r>
              <a:rPr lang="en-US" sz="2800" dirty="0" smtClean="0"/>
              <a:t> </a:t>
            </a:r>
            <a:r>
              <a:rPr lang="en-US" sz="2800" dirty="0"/>
              <a:t>TWO-STAGE </a:t>
            </a:r>
            <a:r>
              <a:rPr lang="en-US" sz="2800" dirty="0" smtClean="0"/>
              <a:t>CLUSTERE RANDOM </a:t>
            </a:r>
            <a:r>
              <a:rPr lang="en-US" sz="2800" dirty="0"/>
              <a:t>SAMPLE. </a:t>
            </a:r>
            <a:endParaRPr lang="en-US" sz="2800" dirty="0" smtClean="0"/>
          </a:p>
          <a:p>
            <a:pPr marL="0" indent="0">
              <a:buNone/>
            </a:pPr>
            <a:r>
              <a:rPr lang="en-US" sz="2800" dirty="0" smtClean="0"/>
              <a:t>In </a:t>
            </a:r>
            <a:r>
              <a:rPr lang="en-US" sz="2800" dirty="0"/>
              <a:t>this situation, the clusters (classes in our example) are randomly selected and then students within those clusters are randomly selected.</a:t>
            </a:r>
          </a:p>
        </p:txBody>
      </p:sp>
    </p:spTree>
    <p:extLst>
      <p:ext uri="{BB962C8B-B14F-4D97-AF65-F5344CB8AC3E}">
        <p14:creationId xmlns:p14="http://schemas.microsoft.com/office/powerpoint/2010/main" val="522855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CONVENIENCE SAMPLING </a:t>
            </a:r>
          </a:p>
        </p:txBody>
      </p:sp>
      <p:sp>
        <p:nvSpPr>
          <p:cNvPr id="3" name="Content Placeholder 2"/>
          <p:cNvSpPr>
            <a:spLocks noGrp="1"/>
          </p:cNvSpPr>
          <p:nvPr>
            <p:ph idx="1"/>
          </p:nvPr>
        </p:nvSpPr>
        <p:spPr/>
        <p:txBody>
          <a:bodyPr/>
          <a:lstStyle/>
          <a:p>
            <a:r>
              <a:rPr lang="en-US" dirty="0" smtClean="0"/>
              <a:t>Subjects </a:t>
            </a:r>
            <a:r>
              <a:rPr lang="en-US" dirty="0"/>
              <a:t>are selected because they are easily accessible. This is one of the weakest sampling procedures. </a:t>
            </a:r>
            <a:endParaRPr lang="en-US" dirty="0" smtClean="0"/>
          </a:p>
          <a:p>
            <a:r>
              <a:rPr lang="en-US" dirty="0" smtClean="0"/>
              <a:t>An </a:t>
            </a:r>
            <a:r>
              <a:rPr lang="en-US" dirty="0"/>
              <a:t>example might be surveying students in one’s class. </a:t>
            </a:r>
            <a:endParaRPr lang="en-US" dirty="0" smtClean="0"/>
          </a:p>
          <a:p>
            <a:r>
              <a:rPr lang="en-US" dirty="0" smtClean="0"/>
              <a:t>Generalization </a:t>
            </a:r>
            <a:r>
              <a:rPr lang="en-US" dirty="0"/>
              <a:t>to a population can seldom be made with this procedure.</a:t>
            </a:r>
          </a:p>
        </p:txBody>
      </p:sp>
    </p:spTree>
    <p:extLst>
      <p:ext uri="{BB962C8B-B14F-4D97-AF65-F5344CB8AC3E}">
        <p14:creationId xmlns:p14="http://schemas.microsoft.com/office/powerpoint/2010/main" val="1994677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PURPOSIVE SAMPLING </a:t>
            </a:r>
          </a:p>
        </p:txBody>
      </p:sp>
      <p:sp>
        <p:nvSpPr>
          <p:cNvPr id="3" name="Content Placeholder 2"/>
          <p:cNvSpPr>
            <a:spLocks noGrp="1"/>
          </p:cNvSpPr>
          <p:nvPr>
            <p:ph idx="1"/>
          </p:nvPr>
        </p:nvSpPr>
        <p:spPr>
          <a:xfrm>
            <a:off x="680321" y="2336873"/>
            <a:ext cx="10874370" cy="4097178"/>
          </a:xfrm>
        </p:spPr>
        <p:txBody>
          <a:bodyPr>
            <a:normAutofit/>
          </a:bodyPr>
          <a:lstStyle/>
          <a:p>
            <a:pPr marL="0" indent="0">
              <a:buNone/>
            </a:pPr>
            <a:r>
              <a:rPr lang="en-US" dirty="0" smtClean="0"/>
              <a:t>– </a:t>
            </a:r>
            <a:r>
              <a:rPr lang="en-US" sz="2800" dirty="0"/>
              <a:t>Subjects are selected because of some characteristic</a:t>
            </a:r>
            <a:r>
              <a:rPr lang="en-US" sz="2800" dirty="0" smtClean="0"/>
              <a:t>.</a:t>
            </a:r>
          </a:p>
          <a:p>
            <a:pPr marL="0" indent="0">
              <a:buNone/>
            </a:pPr>
            <a:endParaRPr lang="en-US" sz="2800" dirty="0" smtClean="0"/>
          </a:p>
          <a:p>
            <a:pPr marL="0" indent="0">
              <a:buNone/>
            </a:pPr>
            <a:r>
              <a:rPr lang="en-US" sz="2800" dirty="0"/>
              <a:t>Also referred to as </a:t>
            </a:r>
            <a:r>
              <a:rPr lang="en-US" sz="2800" dirty="0" smtClean="0"/>
              <a:t>judgment sampling </a:t>
            </a:r>
            <a:r>
              <a:rPr lang="en-US" sz="2800" dirty="0"/>
              <a:t>and is the process </a:t>
            </a:r>
            <a:r>
              <a:rPr lang="en-US" sz="2800" dirty="0" smtClean="0"/>
              <a:t>of selecting </a:t>
            </a:r>
            <a:r>
              <a:rPr lang="en-US" sz="2800" dirty="0"/>
              <a:t>a sample that is </a:t>
            </a:r>
            <a:r>
              <a:rPr lang="en-US" sz="2800" dirty="0" smtClean="0"/>
              <a:t>believed to </a:t>
            </a:r>
            <a:r>
              <a:rPr lang="en-US" sz="2800" dirty="0"/>
              <a:t>be representative of a </a:t>
            </a:r>
            <a:r>
              <a:rPr lang="en-US" sz="2800" dirty="0" smtClean="0"/>
              <a:t>given population. </a:t>
            </a:r>
          </a:p>
          <a:p>
            <a:pPr marL="0" indent="0">
              <a:buNone/>
            </a:pPr>
            <a:endParaRPr lang="en-US" sz="2800" dirty="0" smtClean="0"/>
          </a:p>
          <a:p>
            <a:pPr marL="0" indent="0">
              <a:buNone/>
            </a:pPr>
            <a:r>
              <a:rPr lang="en-US" sz="2800" dirty="0" smtClean="0"/>
              <a:t>Sample </a:t>
            </a:r>
            <a:r>
              <a:rPr lang="en-US" sz="2800" dirty="0"/>
              <a:t>selection is based </a:t>
            </a:r>
            <a:r>
              <a:rPr lang="en-US" sz="2800" dirty="0" smtClean="0"/>
              <a:t>on the </a:t>
            </a:r>
            <a:r>
              <a:rPr lang="en-US" sz="2800" dirty="0"/>
              <a:t>researcher’s knowledge </a:t>
            </a:r>
            <a:r>
              <a:rPr lang="en-US" sz="2800" dirty="0" smtClean="0"/>
              <a:t>and experience </a:t>
            </a:r>
            <a:r>
              <a:rPr lang="en-US" sz="2800" dirty="0"/>
              <a:t>of the group to </a:t>
            </a:r>
            <a:r>
              <a:rPr lang="en-US" sz="2800" dirty="0" smtClean="0"/>
              <a:t>be sampled </a:t>
            </a:r>
            <a:r>
              <a:rPr lang="en-US" sz="2800" dirty="0"/>
              <a:t>using clear criteria </a:t>
            </a:r>
            <a:r>
              <a:rPr lang="en-US" sz="2800" dirty="0" smtClean="0"/>
              <a:t>to guide </a:t>
            </a:r>
            <a:r>
              <a:rPr lang="en-US" sz="2800" dirty="0"/>
              <a:t>the process.</a:t>
            </a:r>
          </a:p>
        </p:txBody>
      </p:sp>
    </p:spTree>
    <p:extLst>
      <p:ext uri="{BB962C8B-B14F-4D97-AF65-F5344CB8AC3E}">
        <p14:creationId xmlns:p14="http://schemas.microsoft.com/office/powerpoint/2010/main" val="3185488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SYSTEMATIC SAMPLING </a:t>
            </a:r>
          </a:p>
        </p:txBody>
      </p:sp>
      <p:sp>
        <p:nvSpPr>
          <p:cNvPr id="3" name="Content Placeholder 2"/>
          <p:cNvSpPr>
            <a:spLocks noGrp="1"/>
          </p:cNvSpPr>
          <p:nvPr>
            <p:ph idx="1"/>
          </p:nvPr>
        </p:nvSpPr>
        <p:spPr>
          <a:xfrm>
            <a:off x="680320" y="2336872"/>
            <a:ext cx="10724741" cy="4097179"/>
          </a:xfrm>
        </p:spPr>
        <p:txBody>
          <a:bodyPr>
            <a:normAutofit fontScale="92500" lnSpcReduction="10000"/>
          </a:bodyPr>
          <a:lstStyle/>
          <a:p>
            <a:r>
              <a:rPr lang="en-US" dirty="0" smtClean="0"/>
              <a:t>– </a:t>
            </a:r>
            <a:r>
              <a:rPr lang="en-US" dirty="0"/>
              <a:t>Systematic sampling is an easier procedure than random sampling when you have a large population and the names of the targeted population are available. </a:t>
            </a:r>
            <a:endParaRPr lang="en-US" dirty="0" smtClean="0"/>
          </a:p>
          <a:p>
            <a:r>
              <a:rPr lang="en-US" dirty="0" smtClean="0"/>
              <a:t>Systematic </a:t>
            </a:r>
            <a:r>
              <a:rPr lang="en-US" dirty="0"/>
              <a:t>sampling involves selection of every nth (i.e., 5th) subject in the population to be in the sample.</a:t>
            </a:r>
          </a:p>
          <a:p>
            <a:endParaRPr lang="en-US" dirty="0"/>
          </a:p>
          <a:p>
            <a:r>
              <a:rPr lang="en-US" dirty="0"/>
              <a:t>Suppose you had a list of 10,000 voters in your </a:t>
            </a:r>
            <a:r>
              <a:rPr lang="en-US" dirty="0" smtClean="0"/>
              <a:t>area and </a:t>
            </a:r>
            <a:r>
              <a:rPr lang="en-US" dirty="0"/>
              <a:t>you wished to sample 400 voters </a:t>
            </a:r>
            <a:r>
              <a:rPr lang="en-US" dirty="0" smtClean="0"/>
              <a:t>for research</a:t>
            </a:r>
            <a:endParaRPr lang="en-US" dirty="0"/>
          </a:p>
          <a:p>
            <a:endParaRPr lang="en-US" dirty="0"/>
          </a:p>
          <a:p>
            <a:r>
              <a:rPr lang="en-US" dirty="0"/>
              <a:t>We divide the number in the population (10,000) by the size of the sample we wish to use (400) and we get the interval we need to use when selecting subjects (25). </a:t>
            </a:r>
            <a:endParaRPr lang="en-US" dirty="0" smtClean="0"/>
          </a:p>
          <a:p>
            <a:r>
              <a:rPr lang="en-US" dirty="0" smtClean="0"/>
              <a:t>In </a:t>
            </a:r>
            <a:r>
              <a:rPr lang="en-US" dirty="0"/>
              <a:t>order to select 400 subjects, we need to select every </a:t>
            </a:r>
            <a:r>
              <a:rPr lang="en-US" dirty="0" smtClean="0"/>
              <a:t>25th </a:t>
            </a:r>
            <a:r>
              <a:rPr lang="en-US" dirty="0"/>
              <a:t>person on the list.</a:t>
            </a:r>
          </a:p>
        </p:txBody>
      </p:sp>
    </p:spTree>
    <p:extLst>
      <p:ext uri="{BB962C8B-B14F-4D97-AF65-F5344CB8AC3E}">
        <p14:creationId xmlns:p14="http://schemas.microsoft.com/office/powerpoint/2010/main" val="28533300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Ethics of Research</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Researchers </a:t>
            </a:r>
            <a:r>
              <a:rPr lang="en-US" dirty="0"/>
              <a:t>are bound by a code of ethics that includes the following protections for subjects</a:t>
            </a:r>
          </a:p>
          <a:p>
            <a:endParaRPr lang="en-US" dirty="0"/>
          </a:p>
          <a:p>
            <a:r>
              <a:rPr lang="en-US" dirty="0"/>
              <a:t>Protected from </a:t>
            </a:r>
            <a:r>
              <a:rPr lang="en-US" dirty="0">
                <a:solidFill>
                  <a:srgbClr val="002060"/>
                </a:solidFill>
              </a:rPr>
              <a:t>physical or psychological </a:t>
            </a:r>
            <a:r>
              <a:rPr lang="en-US" dirty="0"/>
              <a:t>harm (including loss of dignity, loss of autonomy, and loss of self-esteem)</a:t>
            </a:r>
          </a:p>
          <a:p>
            <a:r>
              <a:rPr lang="en-US" dirty="0"/>
              <a:t>Protection of </a:t>
            </a:r>
            <a:r>
              <a:rPr lang="en-US" dirty="0">
                <a:solidFill>
                  <a:srgbClr val="002060"/>
                </a:solidFill>
              </a:rPr>
              <a:t>privacy and confidentiality</a:t>
            </a:r>
          </a:p>
          <a:p>
            <a:r>
              <a:rPr lang="en-US" dirty="0"/>
              <a:t>Protection against unjustifiable </a:t>
            </a:r>
            <a:r>
              <a:rPr lang="en-US" dirty="0">
                <a:solidFill>
                  <a:srgbClr val="002060"/>
                </a:solidFill>
              </a:rPr>
              <a:t>deception</a:t>
            </a:r>
          </a:p>
          <a:p>
            <a:r>
              <a:rPr lang="en-US" dirty="0"/>
              <a:t>The subject must give </a:t>
            </a:r>
            <a:r>
              <a:rPr lang="en-US" dirty="0">
                <a:solidFill>
                  <a:srgbClr val="002060"/>
                </a:solidFill>
              </a:rPr>
              <a:t>voluntary informed consent </a:t>
            </a:r>
            <a:r>
              <a:rPr lang="en-US" dirty="0"/>
              <a:t>to participate in research. Guardians must give consent for minors to participate. In addition to guardian consent, minors over age 7 (the age may vary) must also give their consent to participate.</a:t>
            </a:r>
          </a:p>
        </p:txBody>
      </p:sp>
    </p:spTree>
    <p:extLst>
      <p:ext uri="{BB962C8B-B14F-4D97-AF65-F5344CB8AC3E}">
        <p14:creationId xmlns:p14="http://schemas.microsoft.com/office/powerpoint/2010/main" val="14496933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Consent</a:t>
            </a:r>
            <a:endParaRPr lang="en-US" dirty="0"/>
          </a:p>
        </p:txBody>
      </p:sp>
      <p:sp>
        <p:nvSpPr>
          <p:cNvPr id="3" name="Content Placeholder 2"/>
          <p:cNvSpPr>
            <a:spLocks noGrp="1"/>
          </p:cNvSpPr>
          <p:nvPr>
            <p:ph idx="1"/>
          </p:nvPr>
        </p:nvSpPr>
        <p:spPr>
          <a:xfrm>
            <a:off x="680321" y="2336873"/>
            <a:ext cx="10641395" cy="4328622"/>
          </a:xfrm>
        </p:spPr>
        <p:txBody>
          <a:bodyPr>
            <a:normAutofit lnSpcReduction="10000"/>
          </a:bodyPr>
          <a:lstStyle/>
          <a:p>
            <a:r>
              <a:rPr lang="en-US" dirty="0"/>
              <a:t>All research participants must give their permission to be part of a study and they must be given pertinent information to make an “informed” consent to participate. </a:t>
            </a:r>
            <a:endParaRPr lang="en-US" dirty="0" smtClean="0"/>
          </a:p>
          <a:p>
            <a:r>
              <a:rPr lang="en-US" dirty="0" smtClean="0"/>
              <a:t>This </a:t>
            </a:r>
            <a:r>
              <a:rPr lang="en-US" dirty="0"/>
              <a:t>means you have provided your research participants with everything they need to know about the study to make an “</a:t>
            </a:r>
            <a:r>
              <a:rPr lang="en-US" dirty="0">
                <a:solidFill>
                  <a:srgbClr val="002060"/>
                </a:solidFill>
              </a:rPr>
              <a:t>informed” decision </a:t>
            </a:r>
            <a:r>
              <a:rPr lang="en-US" dirty="0"/>
              <a:t>about participating in your research. Researchers must obtain a subject’s (and parents’ if the subject is a minor) permission before interacting with the subject or if the subject is the focus of the study. </a:t>
            </a:r>
            <a:endParaRPr lang="en-US" dirty="0" smtClean="0"/>
          </a:p>
          <a:p>
            <a:endParaRPr lang="en-US" dirty="0"/>
          </a:p>
          <a:p>
            <a:r>
              <a:rPr lang="en-US" dirty="0" smtClean="0"/>
              <a:t>Generally</a:t>
            </a:r>
            <a:r>
              <a:rPr lang="en-US" dirty="0"/>
              <a:t>, this </a:t>
            </a:r>
            <a:r>
              <a:rPr lang="en-US" dirty="0">
                <a:solidFill>
                  <a:srgbClr val="002060"/>
                </a:solidFill>
              </a:rPr>
              <a:t>permission is given in writing</a:t>
            </a:r>
            <a:r>
              <a:rPr lang="en-US" dirty="0"/>
              <a:t>; however, there are cases where the research participant’s completion of a task (such as a survey) constitutes giving informed consent.</a:t>
            </a:r>
          </a:p>
        </p:txBody>
      </p:sp>
    </p:spTree>
    <p:extLst>
      <p:ext uri="{BB962C8B-B14F-4D97-AF65-F5344CB8AC3E}">
        <p14:creationId xmlns:p14="http://schemas.microsoft.com/office/powerpoint/2010/main" val="15626365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t>
            </a:r>
            <a:endParaRPr lang="en-US" dirty="0"/>
          </a:p>
        </p:txBody>
      </p:sp>
      <p:sp>
        <p:nvSpPr>
          <p:cNvPr id="3" name="Content Placeholder 2"/>
          <p:cNvSpPr>
            <a:spLocks noGrp="1"/>
          </p:cNvSpPr>
          <p:nvPr>
            <p:ph idx="1"/>
          </p:nvPr>
        </p:nvSpPr>
        <p:spPr/>
        <p:txBody>
          <a:bodyPr/>
          <a:lstStyle/>
          <a:p>
            <a:r>
              <a:rPr lang="en-US" dirty="0"/>
              <a:t>Instrument is the generic term that researchers use for a measurement device (survey, test, questionnaire, etc.). </a:t>
            </a:r>
            <a:endParaRPr lang="en-US" dirty="0" smtClean="0"/>
          </a:p>
          <a:p>
            <a:endParaRPr lang="en-US" dirty="0"/>
          </a:p>
          <a:p>
            <a:r>
              <a:rPr lang="en-US" dirty="0" smtClean="0"/>
              <a:t>To </a:t>
            </a:r>
            <a:r>
              <a:rPr lang="en-US" dirty="0"/>
              <a:t>help distinguish between instrument and instrumentation, consider that the instrument is the device and instrumentation is the course of action (the process of developing, testing, and using the device).</a:t>
            </a:r>
          </a:p>
        </p:txBody>
      </p:sp>
    </p:spTree>
    <p:extLst>
      <p:ext uri="{BB962C8B-B14F-4D97-AF65-F5344CB8AC3E}">
        <p14:creationId xmlns:p14="http://schemas.microsoft.com/office/powerpoint/2010/main" val="9911527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Instruments fall into two broad </a:t>
            </a:r>
            <a:r>
              <a:rPr lang="en-US" dirty="0" smtClean="0"/>
              <a:t>categories,</a:t>
            </a:r>
          </a:p>
          <a:p>
            <a:r>
              <a:rPr lang="en-US" dirty="0"/>
              <a:t> </a:t>
            </a:r>
            <a:r>
              <a:rPr lang="en-US" dirty="0" smtClean="0"/>
              <a:t>            </a:t>
            </a:r>
            <a:r>
              <a:rPr lang="en-US" dirty="0" smtClean="0">
                <a:solidFill>
                  <a:srgbClr val="002060"/>
                </a:solidFill>
              </a:rPr>
              <a:t>researcher-completed</a:t>
            </a:r>
            <a:r>
              <a:rPr lang="en-US" dirty="0" smtClean="0"/>
              <a:t> </a:t>
            </a:r>
            <a:r>
              <a:rPr lang="en-US" dirty="0"/>
              <a:t>and </a:t>
            </a:r>
            <a:r>
              <a:rPr lang="en-US" dirty="0">
                <a:solidFill>
                  <a:srgbClr val="002060"/>
                </a:solidFill>
              </a:rPr>
              <a:t>subject-completed</a:t>
            </a:r>
            <a:r>
              <a:rPr lang="en-US" dirty="0"/>
              <a:t>, </a:t>
            </a:r>
            <a:endParaRPr lang="en-US" dirty="0" smtClean="0"/>
          </a:p>
          <a:p>
            <a:r>
              <a:rPr lang="en-US" dirty="0" smtClean="0"/>
              <a:t>distinguished </a:t>
            </a:r>
            <a:r>
              <a:rPr lang="en-US" dirty="0"/>
              <a:t>by those instruments that researchers administer versus those that are completed by participants. Researchers chose which type of instrument, or instruments, to use based on the research question. </a:t>
            </a:r>
          </a:p>
        </p:txBody>
      </p:sp>
    </p:spTree>
    <p:extLst>
      <p:ext uri="{BB962C8B-B14F-4D97-AF65-F5344CB8AC3E}">
        <p14:creationId xmlns:p14="http://schemas.microsoft.com/office/powerpoint/2010/main" val="2328927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834166"/>
            <a:ext cx="12112016" cy="4109434"/>
          </a:xfrm>
          <a:prstGeom prst="rect">
            <a:avLst/>
          </a:prstGeom>
        </p:spPr>
      </p:pic>
    </p:spTree>
    <p:extLst>
      <p:ext uri="{BB962C8B-B14F-4D97-AF65-F5344CB8AC3E}">
        <p14:creationId xmlns:p14="http://schemas.microsoft.com/office/powerpoint/2010/main" val="19321606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Usability</a:t>
            </a:r>
            <a:br>
              <a:rPr lang="en-US" dirty="0"/>
            </a:br>
            <a:endParaRPr lang="en-US" dirty="0"/>
          </a:p>
        </p:txBody>
      </p:sp>
      <p:sp>
        <p:nvSpPr>
          <p:cNvPr id="3" name="Content Placeholder 2"/>
          <p:cNvSpPr>
            <a:spLocks noGrp="1"/>
          </p:cNvSpPr>
          <p:nvPr>
            <p:ph idx="1"/>
          </p:nvPr>
        </p:nvSpPr>
        <p:spPr>
          <a:xfrm>
            <a:off x="680321" y="2336872"/>
            <a:ext cx="10791243" cy="4313309"/>
          </a:xfrm>
        </p:spPr>
        <p:txBody>
          <a:bodyPr>
            <a:normAutofit lnSpcReduction="10000"/>
          </a:bodyPr>
          <a:lstStyle/>
          <a:p>
            <a:endParaRPr lang="en-US" dirty="0"/>
          </a:p>
          <a:p>
            <a:r>
              <a:rPr lang="en-US" dirty="0"/>
              <a:t>Usability refers to the </a:t>
            </a:r>
            <a:r>
              <a:rPr lang="en-US" dirty="0">
                <a:solidFill>
                  <a:srgbClr val="00B0F0"/>
                </a:solidFill>
              </a:rPr>
              <a:t>ease</a:t>
            </a:r>
            <a:r>
              <a:rPr lang="en-US" dirty="0"/>
              <a:t> with which an instrument can be administered, interpreted by the participant, and scored/interpreted by the researcher. </a:t>
            </a:r>
            <a:endParaRPr lang="en-US" dirty="0" smtClean="0"/>
          </a:p>
          <a:p>
            <a:r>
              <a:rPr lang="en-US" dirty="0" smtClean="0"/>
              <a:t>Example </a:t>
            </a:r>
            <a:r>
              <a:rPr lang="en-US" dirty="0"/>
              <a:t>usability problems include:</a:t>
            </a:r>
          </a:p>
          <a:p>
            <a:endParaRPr lang="en-US" dirty="0"/>
          </a:p>
          <a:p>
            <a:r>
              <a:rPr lang="en-US" dirty="0"/>
              <a:t>Students are asked to rate a lesson immediately after class, but there are only a few minutes before the next class begins (</a:t>
            </a:r>
            <a:r>
              <a:rPr lang="en-US" dirty="0">
                <a:solidFill>
                  <a:srgbClr val="00B0F0"/>
                </a:solidFill>
              </a:rPr>
              <a:t>problem with administration).</a:t>
            </a:r>
          </a:p>
          <a:p>
            <a:r>
              <a:rPr lang="en-US" dirty="0"/>
              <a:t>Students are asked to keep self-checklists of their after school activities, but the directions are complicated and the item descriptions confusing (</a:t>
            </a:r>
            <a:r>
              <a:rPr lang="en-US" dirty="0">
                <a:solidFill>
                  <a:srgbClr val="00B0F0"/>
                </a:solidFill>
              </a:rPr>
              <a:t>problem with interpretation</a:t>
            </a:r>
            <a:r>
              <a:rPr lang="en-US" dirty="0"/>
              <a:t>).</a:t>
            </a:r>
          </a:p>
        </p:txBody>
      </p:sp>
    </p:spTree>
    <p:extLst>
      <p:ext uri="{BB962C8B-B14F-4D97-AF65-F5344CB8AC3E}">
        <p14:creationId xmlns:p14="http://schemas.microsoft.com/office/powerpoint/2010/main" val="1558650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a:t>
            </a:r>
            <a:endParaRPr lang="en-US" dirty="0"/>
          </a:p>
        </p:txBody>
      </p:sp>
      <p:sp>
        <p:nvSpPr>
          <p:cNvPr id="3" name="Content Placeholder 2"/>
          <p:cNvSpPr>
            <a:spLocks noGrp="1"/>
          </p:cNvSpPr>
          <p:nvPr>
            <p:ph idx="1"/>
          </p:nvPr>
        </p:nvSpPr>
        <p:spPr/>
        <p:txBody>
          <a:bodyPr/>
          <a:lstStyle/>
          <a:p>
            <a:r>
              <a:rPr lang="en-US" dirty="0"/>
              <a:t>Validity is the extent to which an instrument measures what it is supposed to measure and performs as it is designed to perform. </a:t>
            </a:r>
            <a:endParaRPr lang="en-US" dirty="0" smtClean="0"/>
          </a:p>
          <a:p>
            <a:r>
              <a:rPr lang="en-US" dirty="0" smtClean="0"/>
              <a:t>It </a:t>
            </a:r>
            <a:r>
              <a:rPr lang="en-US" dirty="0"/>
              <a:t>is rare, if nearly impossible, that an instrument be 100% valid, so </a:t>
            </a:r>
            <a:r>
              <a:rPr lang="en-US" dirty="0" smtClean="0"/>
              <a:t>validity </a:t>
            </a:r>
            <a:r>
              <a:rPr lang="en-US" dirty="0"/>
              <a:t>is generally measured in degrees</a:t>
            </a:r>
            <a:r>
              <a:rPr lang="en-US" dirty="0" smtClean="0"/>
              <a:t>.</a:t>
            </a:r>
          </a:p>
          <a:p>
            <a:endParaRPr lang="en-US" dirty="0"/>
          </a:p>
          <a:p>
            <a:r>
              <a:rPr lang="en-US" dirty="0"/>
              <a:t>T</a:t>
            </a:r>
            <a:r>
              <a:rPr lang="en-US" dirty="0" smtClean="0"/>
              <a:t>here </a:t>
            </a:r>
            <a:r>
              <a:rPr lang="en-US" dirty="0"/>
              <a:t>are numerous statistical tests and measures to assess the validity of quantitative instruments, which generally involves pilot testing.</a:t>
            </a:r>
          </a:p>
        </p:txBody>
      </p:sp>
    </p:spTree>
    <p:extLst>
      <p:ext uri="{BB962C8B-B14F-4D97-AF65-F5344CB8AC3E}">
        <p14:creationId xmlns:p14="http://schemas.microsoft.com/office/powerpoint/2010/main" val="14040642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solidFill>
                  <a:srgbClr val="002060"/>
                </a:solidFill>
              </a:rPr>
              <a:t>External validity </a:t>
            </a:r>
            <a:r>
              <a:rPr lang="en-US" dirty="0"/>
              <a:t>is the extent to which the results of a study can be generalized from a sample to a population. Establishing eternal validity for an </a:t>
            </a:r>
            <a:r>
              <a:rPr lang="en-US" dirty="0" smtClean="0"/>
              <a:t>instrument, depends directly on </a:t>
            </a:r>
            <a:r>
              <a:rPr lang="en-US" dirty="0"/>
              <a:t>sampling. </a:t>
            </a:r>
            <a:endParaRPr lang="en-US" dirty="0" smtClean="0"/>
          </a:p>
          <a:p>
            <a:r>
              <a:rPr lang="en-US" dirty="0" smtClean="0"/>
              <a:t>An </a:t>
            </a:r>
            <a:r>
              <a:rPr lang="en-US" dirty="0"/>
              <a:t>instrument that is externally valid helps obtain population generalizability, or the degree to which a sample represents the population.</a:t>
            </a:r>
          </a:p>
          <a:p>
            <a:endParaRPr lang="en-US" dirty="0"/>
          </a:p>
          <a:p>
            <a:r>
              <a:rPr lang="en-US" dirty="0">
                <a:solidFill>
                  <a:srgbClr val="002060"/>
                </a:solidFill>
              </a:rPr>
              <a:t>Content validity </a:t>
            </a:r>
            <a:r>
              <a:rPr lang="en-US" dirty="0"/>
              <a:t>refers to the appropriateness of the content of an instrument. In other words, do the measures (questions, observation logs, etc.) accurately assess what you want to know</a:t>
            </a:r>
            <a:r>
              <a:rPr lang="en-US" dirty="0" smtClean="0"/>
              <a:t>?</a:t>
            </a:r>
          </a:p>
          <a:p>
            <a:r>
              <a:rPr lang="en-US" dirty="0" smtClean="0"/>
              <a:t> </a:t>
            </a:r>
            <a:r>
              <a:rPr lang="en-US" dirty="0"/>
              <a:t>This is particularly important with achievement tests. </a:t>
            </a:r>
          </a:p>
        </p:txBody>
      </p:sp>
    </p:spTree>
    <p:extLst>
      <p:ext uri="{BB962C8B-B14F-4D97-AF65-F5344CB8AC3E}">
        <p14:creationId xmlns:p14="http://schemas.microsoft.com/office/powerpoint/2010/main" val="3969357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a:t>
            </a:r>
            <a:endParaRPr lang="en-US" dirty="0"/>
          </a:p>
        </p:txBody>
      </p:sp>
      <p:sp>
        <p:nvSpPr>
          <p:cNvPr id="3" name="Content Placeholder 2"/>
          <p:cNvSpPr>
            <a:spLocks noGrp="1"/>
          </p:cNvSpPr>
          <p:nvPr>
            <p:ph idx="1"/>
          </p:nvPr>
        </p:nvSpPr>
        <p:spPr>
          <a:xfrm>
            <a:off x="285467" y="1834166"/>
            <a:ext cx="11511679" cy="5231652"/>
          </a:xfrm>
        </p:spPr>
        <p:txBody>
          <a:bodyPr>
            <a:normAutofit/>
          </a:bodyPr>
          <a:lstStyle/>
          <a:p>
            <a:r>
              <a:rPr lang="en-US" dirty="0"/>
              <a:t>A test is reliable to the extent that whatever it measures, it measures it consistently. </a:t>
            </a:r>
            <a:endParaRPr lang="en-US" dirty="0" smtClean="0"/>
          </a:p>
          <a:p>
            <a:r>
              <a:rPr lang="en-US" dirty="0" smtClean="0"/>
              <a:t>Does </a:t>
            </a:r>
            <a:r>
              <a:rPr lang="en-US" dirty="0"/>
              <a:t>the instrument consistently measure what it is intended to measure</a:t>
            </a:r>
            <a:r>
              <a:rPr lang="en-US" dirty="0" smtClean="0"/>
              <a:t>?</a:t>
            </a:r>
          </a:p>
          <a:p>
            <a:endParaRPr lang="en-US" dirty="0" smtClean="0"/>
          </a:p>
          <a:p>
            <a:r>
              <a:rPr lang="en-US" dirty="0" smtClean="0"/>
              <a:t>There are 4 estimators to gauge reliability:</a:t>
            </a:r>
            <a:endParaRPr lang="en-US" dirty="0"/>
          </a:p>
          <a:p>
            <a:r>
              <a:rPr lang="en-US" dirty="0">
                <a:solidFill>
                  <a:srgbClr val="002060"/>
                </a:solidFill>
              </a:rPr>
              <a:t>Inter-Rater/Observer Reliability</a:t>
            </a:r>
            <a:r>
              <a:rPr lang="en-US" dirty="0"/>
              <a:t>: The degree to which different raters/observers give consistent answers or estimates.</a:t>
            </a:r>
          </a:p>
          <a:p>
            <a:r>
              <a:rPr lang="en-US" dirty="0">
                <a:solidFill>
                  <a:srgbClr val="002060"/>
                </a:solidFill>
              </a:rPr>
              <a:t>Test-Retest Reliability</a:t>
            </a:r>
            <a:r>
              <a:rPr lang="en-US" dirty="0"/>
              <a:t>: The consistency of a measure evaluated over time.</a:t>
            </a:r>
          </a:p>
          <a:p>
            <a:r>
              <a:rPr lang="en-US" dirty="0">
                <a:solidFill>
                  <a:srgbClr val="002060"/>
                </a:solidFill>
              </a:rPr>
              <a:t>Parallel-Forms Reliability</a:t>
            </a:r>
            <a:r>
              <a:rPr lang="en-US" dirty="0"/>
              <a:t>: The reliability of two tests constructed the same way, from the same content.</a:t>
            </a:r>
          </a:p>
          <a:p>
            <a:r>
              <a:rPr lang="en-US" dirty="0">
                <a:solidFill>
                  <a:srgbClr val="002060"/>
                </a:solidFill>
              </a:rPr>
              <a:t>Internal Consistency Reliability</a:t>
            </a:r>
            <a:r>
              <a:rPr lang="en-US" dirty="0"/>
              <a:t>: The consistency of results across </a:t>
            </a:r>
            <a:r>
              <a:rPr lang="en-US" dirty="0" smtClean="0"/>
              <a:t>items.</a:t>
            </a:r>
            <a:endParaRPr lang="en-US" dirty="0"/>
          </a:p>
        </p:txBody>
      </p:sp>
    </p:spTree>
    <p:extLst>
      <p:ext uri="{BB962C8B-B14F-4D97-AF65-F5344CB8AC3E}">
        <p14:creationId xmlns:p14="http://schemas.microsoft.com/office/powerpoint/2010/main" val="8204820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32" y="2918912"/>
            <a:ext cx="9613861" cy="1080938"/>
          </a:xfrm>
        </p:spPr>
        <p:txBody>
          <a:bodyPr/>
          <a:lstStyle/>
          <a:p>
            <a:pPr algn="ctr"/>
            <a:r>
              <a:rPr lang="en-US" dirty="0" smtClean="0"/>
              <a:t>NOW LET’S STUDY DIFFERENT QUANTITATIVE METHODS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6076899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685802"/>
            <a:ext cx="7772400" cy="914399"/>
          </a:xfrm>
        </p:spPr>
        <p:txBody>
          <a:bodyPr>
            <a:normAutofit fontScale="90000"/>
          </a:bodyPr>
          <a:lstStyle/>
          <a:p>
            <a:endParaRPr lang="en-US" sz="6000" dirty="0">
              <a:solidFill>
                <a:schemeClr val="tx1"/>
              </a:solidFill>
              <a:latin typeface="Times New Roman" pitchFamily="18" charset="0"/>
              <a:cs typeface="Times New Roman" pitchFamily="18" charset="0"/>
            </a:endParaRPr>
          </a:p>
        </p:txBody>
      </p:sp>
      <p:sp>
        <p:nvSpPr>
          <p:cNvPr id="4" name="Subtitle 3"/>
          <p:cNvSpPr>
            <a:spLocks noGrp="1"/>
          </p:cNvSpPr>
          <p:nvPr>
            <p:ph type="subTitle" idx="1"/>
          </p:nvPr>
        </p:nvSpPr>
        <p:spPr>
          <a:xfrm>
            <a:off x="1347537" y="1046748"/>
            <a:ext cx="8634663" cy="1315454"/>
          </a:xfrm>
        </p:spPr>
        <p:txBody>
          <a:bodyPr>
            <a:noAutofit/>
          </a:bodyPr>
          <a:lstStyle/>
          <a:p>
            <a:r>
              <a:rPr lang="en-US" sz="4000" b="1" dirty="0" smtClean="0">
                <a:solidFill>
                  <a:schemeClr val="tx1"/>
                </a:solidFill>
                <a:latin typeface="Times New Roman" pitchFamily="18" charset="0"/>
                <a:cs typeface="Times New Roman" pitchFamily="18" charset="0"/>
              </a:rPr>
              <a:t>Descriptive Research/Survey Research</a:t>
            </a:r>
            <a:endParaRPr lang="en-US" sz="4000" b="1" dirty="0">
              <a:solidFill>
                <a:schemeClr val="tx1"/>
              </a:solidFill>
              <a:latin typeface="Times New Roman" pitchFamily="18" charset="0"/>
              <a:cs typeface="Times New Roman" pitchFamily="18" charset="0"/>
            </a:endParaRPr>
          </a:p>
        </p:txBody>
      </p:sp>
      <p:pic>
        <p:nvPicPr>
          <p:cNvPr id="1026" name="Picture 2" descr="C:\Users\Abdul Khaliq\Pictures\slide_2.jpg"/>
          <p:cNvPicPr>
            <a:picLocks noChangeAspect="1" noChangeArrowheads="1"/>
          </p:cNvPicPr>
          <p:nvPr/>
        </p:nvPicPr>
        <p:blipFill>
          <a:blip r:embed="rId2" cstate="print"/>
          <a:srcRect/>
          <a:stretch>
            <a:fillRect/>
          </a:stretch>
        </p:blipFill>
        <p:spPr bwMode="auto">
          <a:xfrm>
            <a:off x="1828800" y="2362200"/>
            <a:ext cx="8534400" cy="4267200"/>
          </a:xfrm>
          <a:prstGeom prst="rect">
            <a:avLst/>
          </a:prstGeom>
          <a:noFill/>
        </p:spPr>
      </p:pic>
    </p:spTree>
    <p:extLst>
      <p:ext uri="{BB962C8B-B14F-4D97-AF65-F5344CB8AC3E}">
        <p14:creationId xmlns:p14="http://schemas.microsoft.com/office/powerpoint/2010/main" val="32751031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normAutofit/>
          </a:bodyPr>
          <a:lstStyle/>
          <a:p>
            <a:r>
              <a:rPr lang="en-US" sz="2000" b="1" dirty="0">
                <a:latin typeface="Times New Roman" pitchFamily="18" charset="0"/>
                <a:cs typeface="Times New Roman" pitchFamily="18" charset="0"/>
              </a:rPr>
              <a:t>Descriptive research </a:t>
            </a:r>
            <a:r>
              <a:rPr lang="en-US" sz="2000" dirty="0">
                <a:latin typeface="Times New Roman" pitchFamily="18" charset="0"/>
                <a:cs typeface="Times New Roman" pitchFamily="18" charset="0"/>
              </a:rPr>
              <a:t>involves collecting data to test hypotheses or to answer questions about people’s opinions on some topic or issue.</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Survey is in an instrument to collect data that describes  one or more characteristics of a specific population.</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Survey data are collected  by asking members  of population a set of questions via a </a:t>
            </a:r>
            <a:r>
              <a:rPr lang="en-US" sz="2000" b="1" dirty="0">
                <a:latin typeface="Times New Roman" pitchFamily="18" charset="0"/>
                <a:cs typeface="Times New Roman" pitchFamily="18" charset="0"/>
              </a:rPr>
              <a:t>Questionnaire or an Interview.</a:t>
            </a:r>
          </a:p>
          <a:p>
            <a:endParaRPr lang="en-US" sz="2000" b="1" dirty="0">
              <a:latin typeface="Times New Roman" pitchFamily="18" charset="0"/>
              <a:cs typeface="Times New Roman" pitchFamily="18" charset="0"/>
            </a:endParaRPr>
          </a:p>
          <a:p>
            <a:r>
              <a:rPr lang="en-US" sz="2000" dirty="0">
                <a:latin typeface="Times New Roman" pitchFamily="18" charset="0"/>
                <a:cs typeface="Times New Roman" pitchFamily="18" charset="0"/>
              </a:rPr>
              <a:t>Descriptive  research requires attention to the selection  of an adequate sample and an appropriate instrument.</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4148700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2050" name="Picture 2" descr="C:\Users\Abdul Khaliq\Pictures\descriptive-research-and-correlational-research-11-638.jpg"/>
          <p:cNvPicPr>
            <a:picLocks noGrp="1" noChangeAspect="1" noChangeArrowheads="1"/>
          </p:cNvPicPr>
          <p:nvPr>
            <p:ph idx="1"/>
          </p:nvPr>
        </p:nvPicPr>
        <p:blipFill>
          <a:blip r:embed="rId2" cstate="print"/>
          <a:srcRect/>
          <a:stretch>
            <a:fillRect/>
          </a:stretch>
        </p:blipFill>
        <p:spPr bwMode="auto">
          <a:xfrm>
            <a:off x="1905001" y="1143001"/>
            <a:ext cx="8229599" cy="4952999"/>
          </a:xfrm>
          <a:prstGeom prst="rect">
            <a:avLst/>
          </a:prstGeom>
          <a:noFill/>
        </p:spPr>
      </p:pic>
    </p:spTree>
    <p:extLst>
      <p:ext uri="{BB962C8B-B14F-4D97-AF65-F5344CB8AC3E}">
        <p14:creationId xmlns:p14="http://schemas.microsoft.com/office/powerpoint/2010/main" val="15293614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Rsearch</a:t>
            </a:r>
            <a:r>
              <a:rPr lang="en-US" dirty="0" smtClean="0"/>
              <a:t> Design</a:t>
            </a:r>
            <a:endParaRPr lang="en-US" dirty="0"/>
          </a:p>
        </p:txBody>
      </p:sp>
      <p:sp>
        <p:nvSpPr>
          <p:cNvPr id="2" name="Content Placeholder 1"/>
          <p:cNvSpPr>
            <a:spLocks noGrp="1"/>
          </p:cNvSpPr>
          <p:nvPr>
            <p:ph idx="1"/>
          </p:nvPr>
        </p:nvSpPr>
        <p:spPr/>
        <p:txBody>
          <a:bodyPr/>
          <a:lstStyle/>
          <a:p>
            <a:endParaRPr lang="en-US" dirty="0"/>
          </a:p>
        </p:txBody>
      </p:sp>
      <p:graphicFrame>
        <p:nvGraphicFramePr>
          <p:cNvPr id="4" name="Diagram 3"/>
          <p:cNvGraphicFramePr/>
          <p:nvPr/>
        </p:nvGraphicFramePr>
        <p:xfrm>
          <a:off x="1828800" y="1752600"/>
          <a:ext cx="8610600" cy="584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21852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Conducting Descriptive Research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It requires a collection of standardized quantifiable information from all members of a population or sample .</a:t>
            </a:r>
          </a:p>
        </p:txBody>
      </p:sp>
      <p:graphicFrame>
        <p:nvGraphicFramePr>
          <p:cNvPr id="4" name="Diagram 3"/>
          <p:cNvGraphicFramePr/>
          <p:nvPr/>
        </p:nvGraphicFramePr>
        <p:xfrm>
          <a:off x="2057400" y="2819400"/>
          <a:ext cx="7848600" cy="317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43908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8229600" cy="1143000"/>
          </a:xfrm>
        </p:spPr>
        <p:txBody>
          <a:bodyPr>
            <a:normAutofit/>
          </a:bodyPr>
          <a:lstStyle/>
          <a:p>
            <a:r>
              <a:rPr lang="en-US" dirty="0" smtClean="0">
                <a:latin typeface="Times New Roman" pitchFamily="18" charset="0"/>
                <a:cs typeface="Times New Roman" pitchFamily="18" charset="0"/>
              </a:rPr>
              <a:t>Constructing The Q</a:t>
            </a:r>
            <a:r>
              <a:rPr lang="en-US" sz="4000" dirty="0">
                <a:latin typeface="Times New Roman" pitchFamily="18" charset="0"/>
                <a:cs typeface="Times New Roman" pitchFamily="18" charset="0"/>
              </a:rPr>
              <a:t>uestionnaire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800" dirty="0">
                <a:latin typeface="Times New Roman" pitchFamily="18" charset="0"/>
                <a:cs typeface="Times New Roman" pitchFamily="18" charset="0"/>
              </a:rPr>
              <a:t>A Questionnaire should be attractive ,brief and easy to respond .</a:t>
            </a:r>
          </a:p>
          <a:p>
            <a:r>
              <a:rPr lang="en-US" sz="2800" dirty="0">
                <a:latin typeface="Times New Roman" pitchFamily="18" charset="0"/>
                <a:cs typeface="Times New Roman" pitchFamily="18" charset="0"/>
              </a:rPr>
              <a:t>No item should be included that does not directly relate to the objective of the study.</a:t>
            </a:r>
          </a:p>
          <a:p>
            <a:r>
              <a:rPr lang="en-US" sz="2800" dirty="0">
                <a:latin typeface="Times New Roman" pitchFamily="18" charset="0"/>
                <a:cs typeface="Times New Roman" pitchFamily="18" charset="0"/>
              </a:rPr>
              <a:t> Structured or closed ended should be used.</a:t>
            </a:r>
          </a:p>
          <a:p>
            <a:r>
              <a:rPr lang="en-US" sz="2800" dirty="0">
                <a:latin typeface="Times New Roman" pitchFamily="18" charset="0"/>
                <a:cs typeface="Times New Roman" pitchFamily="18" charset="0"/>
              </a:rPr>
              <a:t>Common structured items used in questionnaire are scaled items , ranked items and checklists.</a:t>
            </a:r>
          </a:p>
          <a:p>
            <a:r>
              <a:rPr lang="en-US" sz="2800" dirty="0">
                <a:latin typeface="Times New Roman" pitchFamily="18" charset="0"/>
                <a:cs typeface="Times New Roman" pitchFamily="18" charset="0"/>
              </a:rPr>
              <a:t>In an Unstructured item format respondents have complete freedom of response but often are difficult to analyze and interpret.</a:t>
            </a:r>
          </a:p>
        </p:txBody>
      </p:sp>
    </p:spTree>
    <p:extLst>
      <p:ext uri="{BB962C8B-B14F-4D97-AF65-F5344CB8AC3E}">
        <p14:creationId xmlns:p14="http://schemas.microsoft.com/office/powerpoint/2010/main" val="30474967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020762"/>
          </a:xfrm>
        </p:spPr>
        <p:txBody>
          <a:bodyPr/>
          <a:lstStyle/>
          <a:p>
            <a:endParaRPr lang="en-US" dirty="0"/>
          </a:p>
        </p:txBody>
      </p:sp>
      <p:graphicFrame>
        <p:nvGraphicFramePr>
          <p:cNvPr id="5" name="Content Placeholder 4"/>
          <p:cNvGraphicFramePr>
            <a:graphicFrameLocks noGrp="1"/>
          </p:cNvGraphicFramePr>
          <p:nvPr>
            <p:ph idx="1"/>
          </p:nvPr>
        </p:nvGraphicFramePr>
        <p:xfrm>
          <a:off x="1981200" y="2286000"/>
          <a:ext cx="8229600" cy="3721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rot="10800000" flipV="1">
            <a:off x="1969997" y="1443455"/>
            <a:ext cx="8698003" cy="800219"/>
          </a:xfrm>
          <a:prstGeom prst="rect">
            <a:avLst/>
          </a:prstGeom>
        </p:spPr>
        <p:txBody>
          <a:bodyPr wrap="square">
            <a:spAutoFit/>
          </a:bodyPr>
          <a:lstStyle/>
          <a:p>
            <a:pPr defTabSz="914400"/>
            <a:r>
              <a:rPr lang="en-US" dirty="0">
                <a:solidFill>
                  <a:prstClr val="black"/>
                </a:solidFill>
                <a:latin typeface="Times New Roman" pitchFamily="18" charset="0"/>
                <a:cs typeface="Times New Roman" pitchFamily="18" charset="0"/>
              </a:rPr>
              <a:t>Each question should focus on :</a:t>
            </a:r>
            <a:r>
              <a:rPr lang="en-US" sz="2800" dirty="0">
                <a:solidFill>
                  <a:prstClr val="black"/>
                </a:solidFill>
                <a:latin typeface="Times New Roman" pitchFamily="18" charset="0"/>
                <a:cs typeface="Times New Roman" pitchFamily="18" charset="0"/>
              </a:rPr>
              <a:t> </a:t>
            </a:r>
          </a:p>
          <a:p>
            <a:pPr defTabSz="914400"/>
            <a:endParaRPr lang="en-US" dirty="0">
              <a:solidFill>
                <a:prstClr val="black"/>
              </a:solidFill>
            </a:endParaRPr>
          </a:p>
        </p:txBody>
      </p:sp>
    </p:spTree>
    <p:extLst>
      <p:ext uri="{BB962C8B-B14F-4D97-AF65-F5344CB8AC3E}">
        <p14:creationId xmlns:p14="http://schemas.microsoft.com/office/powerpoint/2010/main" val="25778332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Testing</a:t>
            </a:r>
            <a:endParaRPr lang="en-US" dirty="0"/>
          </a:p>
        </p:txBody>
      </p:sp>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The questionnaire should be tested by respondent who are similar to those in the sample of the study.</a:t>
            </a:r>
          </a:p>
          <a:p>
            <a:r>
              <a:rPr lang="en-US" sz="2800" dirty="0">
                <a:latin typeface="Times New Roman" pitchFamily="18" charset="0"/>
                <a:cs typeface="Times New Roman" pitchFamily="18" charset="0"/>
              </a:rPr>
              <a:t>Pilot testing provides information about deficiencies as well as suggestions for improvement.</a:t>
            </a:r>
          </a:p>
          <a:p>
            <a:r>
              <a:rPr lang="en-US" sz="2800" dirty="0">
                <a:latin typeface="Times New Roman" pitchFamily="18" charset="0"/>
                <a:cs typeface="Times New Roman" pitchFamily="18" charset="0"/>
              </a:rPr>
              <a:t>Omission or unclear or irrelevant items should be revised.</a:t>
            </a:r>
          </a:p>
          <a:p>
            <a:r>
              <a:rPr lang="en-US" sz="2800" dirty="0">
                <a:latin typeface="Times New Roman" pitchFamily="18" charset="0"/>
                <a:cs typeface="Times New Roman" pitchFamily="18" charset="0"/>
              </a:rPr>
              <a:t>Pilot testing or review by colleagues can provide a measure of content validity.</a:t>
            </a:r>
          </a:p>
        </p:txBody>
      </p:sp>
    </p:spTree>
    <p:extLst>
      <p:ext uri="{BB962C8B-B14F-4D97-AF65-F5344CB8AC3E}">
        <p14:creationId xmlns:p14="http://schemas.microsoft.com/office/powerpoint/2010/main" val="2054382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Cover Letter</a:t>
            </a:r>
            <a:endParaRPr lang="en-US" dirty="0"/>
          </a:p>
        </p:txBody>
      </p:sp>
      <p:sp>
        <p:nvSpPr>
          <p:cNvPr id="7" name="Content Placeholder 6"/>
          <p:cNvSpPr>
            <a:spLocks noGrp="1"/>
          </p:cNvSpPr>
          <p:nvPr>
            <p:ph idx="1"/>
          </p:nvPr>
        </p:nvSpPr>
        <p:spPr/>
        <p:txBody>
          <a:bodyPr>
            <a:normAutofit/>
          </a:bodyPr>
          <a:lstStyle/>
          <a:p>
            <a:r>
              <a:rPr lang="en-US" sz="2800" dirty="0">
                <a:latin typeface="Times New Roman" pitchFamily="18" charset="0"/>
                <a:cs typeface="Times New Roman" pitchFamily="18" charset="0"/>
              </a:rPr>
              <a:t>Every mailed or Emailed questionnaire must be accompanied by cover letter that explains What is being asked and why is being asked.</a:t>
            </a:r>
          </a:p>
          <a:p>
            <a:r>
              <a:rPr lang="en-US" sz="2800" dirty="0">
                <a:latin typeface="Times New Roman" pitchFamily="18" charset="0"/>
                <a:cs typeface="Times New Roman" pitchFamily="18" charset="0"/>
              </a:rPr>
              <a:t>The cover letter should be brief, neat and addressed to the specific individual. </a:t>
            </a:r>
          </a:p>
        </p:txBody>
      </p:sp>
    </p:spTree>
    <p:extLst>
      <p:ext uri="{BB962C8B-B14F-4D97-AF65-F5344CB8AC3E}">
        <p14:creationId xmlns:p14="http://schemas.microsoft.com/office/powerpoint/2010/main" val="29713994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Selecting Participants</a:t>
            </a:r>
            <a:endParaRPr lang="en-US" dirty="0"/>
          </a:p>
        </p:txBody>
      </p:sp>
      <p:sp>
        <p:nvSpPr>
          <p:cNvPr id="2" name="Content Placeholder 1"/>
          <p:cNvSpPr>
            <a:spLocks noGrp="1"/>
          </p:cNvSpPr>
          <p:nvPr>
            <p:ph idx="1"/>
          </p:nvPr>
        </p:nvSpPr>
        <p:spPr/>
        <p:txBody>
          <a:bodyPr/>
          <a:lstStyle/>
          <a:p>
            <a:r>
              <a:rPr lang="en-US" dirty="0" smtClean="0"/>
              <a:t>Participants should be selected using an appropriate sampling technique.</a:t>
            </a:r>
          </a:p>
          <a:p>
            <a:r>
              <a:rPr lang="en-US" dirty="0" smtClean="0"/>
              <a:t>The researcher should ensure that the identified participants should have the desired information and must be willing to share it .</a:t>
            </a:r>
          </a:p>
          <a:p>
            <a:endParaRPr lang="en-US" dirty="0"/>
          </a:p>
        </p:txBody>
      </p:sp>
      <p:pic>
        <p:nvPicPr>
          <p:cNvPr id="6146" name="Picture 2" descr="Image result for survey research"/>
          <p:cNvPicPr>
            <a:picLocks noChangeAspect="1" noChangeArrowheads="1"/>
          </p:cNvPicPr>
          <p:nvPr/>
        </p:nvPicPr>
        <p:blipFill>
          <a:blip r:embed="rId2" cstate="print"/>
          <a:srcRect/>
          <a:stretch>
            <a:fillRect/>
          </a:stretch>
        </p:blipFill>
        <p:spPr bwMode="auto">
          <a:xfrm>
            <a:off x="4419600" y="4419600"/>
            <a:ext cx="6096000" cy="2209800"/>
          </a:xfrm>
          <a:prstGeom prst="rect">
            <a:avLst/>
          </a:prstGeom>
          <a:noFill/>
        </p:spPr>
      </p:pic>
    </p:spTree>
    <p:extLst>
      <p:ext uri="{BB962C8B-B14F-4D97-AF65-F5344CB8AC3E}">
        <p14:creationId xmlns:p14="http://schemas.microsoft.com/office/powerpoint/2010/main" val="3093981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Distributing the Questionnaire</a:t>
            </a:r>
            <a:endParaRPr lang="en-US" dirty="0"/>
          </a:p>
        </p:txBody>
      </p:sp>
      <p:sp>
        <p:nvSpPr>
          <p:cNvPr id="2" name="Content Placeholder 1"/>
          <p:cNvSpPr>
            <a:spLocks noGrp="1"/>
          </p:cNvSpPr>
          <p:nvPr>
            <p:ph idx="1"/>
          </p:nvPr>
        </p:nvSpPr>
        <p:spPr>
          <a:xfrm>
            <a:off x="1981200" y="1981201"/>
            <a:ext cx="8229600" cy="4343399"/>
          </a:xfrm>
        </p:spPr>
        <p:txBody>
          <a:bodyPr/>
          <a:lstStyle/>
          <a:p>
            <a:r>
              <a:rPr lang="en-US" dirty="0" smtClean="0"/>
              <a:t>Questionnaires are usually distributed via one of five approaches:</a:t>
            </a:r>
            <a:endParaRPr lang="en-US" dirty="0"/>
          </a:p>
        </p:txBody>
      </p:sp>
      <p:graphicFrame>
        <p:nvGraphicFramePr>
          <p:cNvPr id="4" name="Diagram 3"/>
          <p:cNvGraphicFramePr/>
          <p:nvPr/>
        </p:nvGraphicFramePr>
        <p:xfrm>
          <a:off x="2667000" y="2895600"/>
          <a:ext cx="7162800" cy="294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840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14400"/>
            <a:ext cx="8229600" cy="932688"/>
          </a:xfrm>
        </p:spPr>
        <p:txBody>
          <a:bodyPr/>
          <a:lstStyle/>
          <a:p>
            <a:endParaRPr lang="en-US" dirty="0"/>
          </a:p>
        </p:txBody>
      </p:sp>
      <p:pic>
        <p:nvPicPr>
          <p:cNvPr id="4098" name="Picture 2" descr="C:\Users\Abdul Khaliq\Pictures\images.jpg"/>
          <p:cNvPicPr>
            <a:picLocks noGrp="1" noChangeAspect="1" noChangeArrowheads="1"/>
          </p:cNvPicPr>
          <p:nvPr>
            <p:ph idx="1"/>
          </p:nvPr>
        </p:nvPicPr>
        <p:blipFill>
          <a:blip r:embed="rId2" cstate="print"/>
          <a:srcRect/>
          <a:stretch>
            <a:fillRect/>
          </a:stretch>
        </p:blipFill>
        <p:spPr bwMode="auto">
          <a:xfrm>
            <a:off x="1524000" y="838200"/>
            <a:ext cx="9144000" cy="5791200"/>
          </a:xfrm>
          <a:prstGeom prst="rect">
            <a:avLst/>
          </a:prstGeom>
          <a:noFill/>
        </p:spPr>
      </p:pic>
    </p:spTree>
    <p:extLst>
      <p:ext uri="{BB962C8B-B14F-4D97-AF65-F5344CB8AC3E}">
        <p14:creationId xmlns:p14="http://schemas.microsoft.com/office/powerpoint/2010/main" val="310932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Tabulating </a:t>
            </a:r>
            <a:r>
              <a:rPr lang="en-US" dirty="0" err="1" smtClean="0"/>
              <a:t>Questionnaireresponses</a:t>
            </a:r>
            <a:endParaRPr lang="en-US" dirty="0"/>
          </a:p>
        </p:txBody>
      </p:sp>
      <p:sp>
        <p:nvSpPr>
          <p:cNvPr id="2" name="Content Placeholder 1"/>
          <p:cNvSpPr>
            <a:spLocks noGrp="1"/>
          </p:cNvSpPr>
          <p:nvPr>
            <p:ph idx="1"/>
          </p:nvPr>
        </p:nvSpPr>
        <p:spPr/>
        <p:txBody>
          <a:bodyPr/>
          <a:lstStyle/>
          <a:p>
            <a:r>
              <a:rPr lang="en-US" dirty="0" smtClean="0"/>
              <a:t>The simplest way to present the result is to indicate the percentage of respondents who selected each alternative for each item.</a:t>
            </a:r>
          </a:p>
          <a:p>
            <a:r>
              <a:rPr lang="en-US" dirty="0" smtClean="0"/>
              <a:t>However analyzing summed items clusters-groups items focused on the same issues is more useful , meaningful and reliable.</a:t>
            </a:r>
          </a:p>
          <a:p>
            <a:r>
              <a:rPr lang="en-US" dirty="0" smtClean="0"/>
              <a:t>Comparison can be investigated in the collected data by examining the responses of different sub-groups in the sample (male/female).</a:t>
            </a:r>
            <a:endParaRPr lang="en-US" dirty="0"/>
          </a:p>
        </p:txBody>
      </p:sp>
    </p:spTree>
    <p:extLst>
      <p:ext uri="{BB962C8B-B14F-4D97-AF65-F5344CB8AC3E}">
        <p14:creationId xmlns:p14="http://schemas.microsoft.com/office/powerpoint/2010/main" val="12728741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pic>
        <p:nvPicPr>
          <p:cNvPr id="2050" name="Picture 2" descr="C:\Users\Abdul Khaliq\Pictures\asset-1414963061545.png"/>
          <p:cNvPicPr>
            <a:picLocks noGrp="1" noChangeAspect="1" noChangeArrowheads="1"/>
          </p:cNvPicPr>
          <p:nvPr>
            <p:ph idx="1"/>
          </p:nvPr>
        </p:nvPicPr>
        <p:blipFill>
          <a:blip r:embed="rId2" cstate="print"/>
          <a:srcRect/>
          <a:stretch>
            <a:fillRect/>
          </a:stretch>
        </p:blipFill>
        <p:spPr bwMode="auto">
          <a:xfrm>
            <a:off x="1981200" y="1676400"/>
            <a:ext cx="8686800" cy="4800600"/>
          </a:xfrm>
          <a:prstGeom prst="rect">
            <a:avLst/>
          </a:prstGeom>
          <a:noFill/>
        </p:spPr>
      </p:pic>
    </p:spTree>
    <p:extLst>
      <p:ext uri="{BB962C8B-B14F-4D97-AF65-F5344CB8AC3E}">
        <p14:creationId xmlns:p14="http://schemas.microsoft.com/office/powerpoint/2010/main" val="155173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752600" y="2286000"/>
          <a:ext cx="5181600" cy="2209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nvGraphicFramePr>
        <p:xfrm>
          <a:off x="4594412" y="3657600"/>
          <a:ext cx="5616388" cy="2514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685527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C0CBE056-4EF4-4D92-969E-947779DA7AAA}"/>
    </a:ext>
  </a:ext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6563</TotalTime>
  <Words>2065</Words>
  <Application>Microsoft Office PowerPoint</Application>
  <PresentationFormat>Custom</PresentationFormat>
  <Paragraphs>191</Paragraphs>
  <Slides>41</Slides>
  <Notes>0</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Berlin</vt:lpstr>
      <vt:lpstr>Flow</vt:lpstr>
      <vt:lpstr>QUANTITATIVE RESEARCH</vt:lpstr>
      <vt:lpstr>General Types of Educational Research </vt:lpstr>
      <vt:lpstr>PowerPoint Presentation</vt:lpstr>
      <vt:lpstr>QUANTITATIVE RESEARCH</vt:lpstr>
      <vt:lpstr>Quantitative Research</vt:lpstr>
      <vt:lpstr>THE QUANTITATIVE PROCESS</vt:lpstr>
      <vt:lpstr>Sampling</vt:lpstr>
      <vt:lpstr>PowerPoint Presentation</vt:lpstr>
      <vt:lpstr>SIMPLE RANDOM SAMPLING </vt:lpstr>
      <vt:lpstr>STRATIFIED RANDOM SAMPLING </vt:lpstr>
      <vt:lpstr>CLUSTER SAMPLING</vt:lpstr>
      <vt:lpstr>When is it used?</vt:lpstr>
      <vt:lpstr>PowerPoint Presentation</vt:lpstr>
      <vt:lpstr>CONVENIENCE SAMPLING </vt:lpstr>
      <vt:lpstr>PURPOSIVE SAMPLING </vt:lpstr>
      <vt:lpstr>SYSTEMATIC SAMPLING </vt:lpstr>
      <vt:lpstr>Ethics of Research</vt:lpstr>
      <vt:lpstr>Informed Consent</vt:lpstr>
      <vt:lpstr>INSTRUMENT</vt:lpstr>
      <vt:lpstr>PowerPoint Presentation</vt:lpstr>
      <vt:lpstr>PowerPoint Presentation</vt:lpstr>
      <vt:lpstr>Usability </vt:lpstr>
      <vt:lpstr>VALIDITY</vt:lpstr>
      <vt:lpstr>PowerPoint Presentation</vt:lpstr>
      <vt:lpstr>RELIABILITY</vt:lpstr>
      <vt:lpstr>NOW LET’S STUDY DIFFERENT QUANTITATIVE METHODS</vt:lpstr>
      <vt:lpstr>PowerPoint Presentation</vt:lpstr>
      <vt:lpstr>Definition:</vt:lpstr>
      <vt:lpstr>PowerPoint Presentation</vt:lpstr>
      <vt:lpstr>Rsearch Design</vt:lpstr>
      <vt:lpstr>Conducting Descriptive Research</vt:lpstr>
      <vt:lpstr>Constructing The Questionnaire</vt:lpstr>
      <vt:lpstr>PowerPoint Presentation</vt:lpstr>
      <vt:lpstr>Pilot Testing</vt:lpstr>
      <vt:lpstr>Cover Letter</vt:lpstr>
      <vt:lpstr>Selecting Participants</vt:lpstr>
      <vt:lpstr>Distributing the Questionnaire</vt:lpstr>
      <vt:lpstr>PowerPoint Presentation</vt:lpstr>
      <vt:lpstr>Tabulating Questionnaireresponses</vt:lpstr>
      <vt:lpstr>Results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Shagufta Moghal</dc:creator>
  <cp:lastModifiedBy>Kumaran Gengatharan</cp:lastModifiedBy>
  <cp:revision>22</cp:revision>
  <dcterms:created xsi:type="dcterms:W3CDTF">2016-10-18T18:56:33Z</dcterms:created>
  <dcterms:modified xsi:type="dcterms:W3CDTF">2024-09-11T03:00:13Z</dcterms:modified>
</cp:coreProperties>
</file>